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2.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3.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4.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5.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6.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7.xml" ContentType="application/vnd.openxmlformats-officedocument.themeOverr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8.xml" ContentType="application/vnd.openxmlformats-officedocument.themeOverr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9.xml" ContentType="application/vnd.openxmlformats-officedocument.themeOverr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theme/themeOverride10.xml" ContentType="application/vnd.openxmlformats-officedocument.themeOverr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theme/themeOverride11.xml" ContentType="application/vnd.openxmlformats-officedocument.themeOverr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theme/themeOverride12.xml" ContentType="application/vnd.openxmlformats-officedocument.themeOverr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theme/themeOverride13.xml" ContentType="application/vnd.openxmlformats-officedocument.themeOverrid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theme/themeOverride14.xml" ContentType="application/vnd.openxmlformats-officedocument.themeOverrid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theme/themeOverride15.xml" ContentType="application/vnd.openxmlformats-officedocument.themeOverrid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theme/themeOverride16.xml" ContentType="application/vnd.openxmlformats-officedocument.themeOverrid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theme/themeOverride17.xml" ContentType="application/vnd.openxmlformats-officedocument.themeOverrid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theme/themeOverride18.xml" ContentType="application/vnd.openxmlformats-officedocument.themeOverrid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2" r:id="rId1"/>
  </p:sldMasterIdLst>
  <p:sldIdLst>
    <p:sldId id="266" r:id="rId2"/>
    <p:sldId id="264" r:id="rId3"/>
    <p:sldId id="276" r:id="rId4"/>
    <p:sldId id="277" r:id="rId5"/>
    <p:sldId id="279" r:id="rId6"/>
    <p:sldId id="278" r:id="rId7"/>
    <p:sldId id="312" r:id="rId8"/>
    <p:sldId id="292" r:id="rId9"/>
    <p:sldId id="265" r:id="rId10"/>
    <p:sldId id="294" r:id="rId11"/>
    <p:sldId id="304" r:id="rId12"/>
    <p:sldId id="303" r:id="rId13"/>
    <p:sldId id="305" r:id="rId14"/>
    <p:sldId id="302" r:id="rId15"/>
    <p:sldId id="306" r:id="rId16"/>
    <p:sldId id="301" r:id="rId17"/>
    <p:sldId id="307" r:id="rId18"/>
    <p:sldId id="300" r:id="rId19"/>
    <p:sldId id="308" r:id="rId20"/>
    <p:sldId id="299" r:id="rId21"/>
    <p:sldId id="309" r:id="rId22"/>
    <p:sldId id="298" r:id="rId23"/>
    <p:sldId id="310" r:id="rId24"/>
    <p:sldId id="297" r:id="rId25"/>
    <p:sldId id="311" r:id="rId26"/>
    <p:sldId id="280" r:id="rId27"/>
    <p:sldId id="281" r:id="rId28"/>
    <p:sldId id="27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7200"/>
    <a:srgbClr val="6964B6"/>
    <a:srgbClr val="660033"/>
    <a:srgbClr val="6762B4"/>
    <a:srgbClr val="34AF50"/>
    <a:srgbClr val="34B050"/>
    <a:srgbClr val="BF0100"/>
    <a:srgbClr val="70309F"/>
    <a:srgbClr val="8381C3"/>
    <a:srgbClr val="6963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Estilo com Tema 1 - Ênfase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81" autoAdjust="0"/>
    <p:restoredTop sz="94118" autoAdjust="0"/>
  </p:normalViewPr>
  <p:slideViewPr>
    <p:cSldViewPr snapToGrid="0">
      <p:cViewPr varScale="1">
        <p:scale>
          <a:sx n="64" d="100"/>
          <a:sy n="64" d="100"/>
        </p:scale>
        <p:origin x="115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file:///C:\Users\thalyta.moura\AppData\Roaming\Microsoft\Excel\PNIPE%20&#225;rea%20do%20conhecimento%20(100%25)%20apresenta&#231;&#245;es%20em%20gr&#225;ficos%20(2)%20(version%201).xlsb"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thalyta.moura\AppData\Local\Microsoft\Windows\INetCache\IE\MG3CG20H\PNIPE_invetario_estados_SERGIPE_revisado_(FFB)%5b1%5d.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thalyta.moura\AppData\Local\Microsoft\Windows\INetCache\IE\MG3CG20H\PNIPE_invetario_estados_SERGIPE_revisado_(FFB)%5b1%5d.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thalyta.moura\AppData\Local\Microsoft\Windows\INetCache\IE\MG3CG20H\PNIPE_invetario_estados_SERGIPE_revisado_(FFB)%5b1%5d.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thalyta.moura\AppData\Local\Microsoft\Windows\INetCache\IE\MG3CG20H\PNIPE_invetario_estados_SERGIPE_revisado_(FFB)%5b1%5d.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thalyta.moura\AppData\Local\Microsoft\Windows\INetCache\IE\MG3CG20H\PNIPE_invetario_estados_SERGIPE_revisado_(FFB)%5b1%5d.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thalyta.moura\AppData\Local\Microsoft\Windows\INetCache\IE\MG3CG20H\PNIPE_invetario_estados_SERGIPE_revisado_(FFB)%5b1%5d.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thalyta.moura\AppData\Local\Microsoft\Windows\INetCache\IE\MG3CG20H\PNIPE_invetario_estados_SERGIPE_revisado_(FFB)%5b1%5d.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thalyta.moura\AppData\Local\Microsoft\Windows\INetCache\IE\MG3CG20H\PNIPE_invetario_estados_SERGIPE_revisado_(FFB)%5b1%5d.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thalyta.moura\AppData\Local\Microsoft\Windows\INetCache\IE\MG3CG20H\PNIPE_invetario_estados_SERGIPE_revisado_(FFB)%5b1%5d.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C:\Users\thalyta.moura\AppData\Local\Microsoft\Windows\INetCache\IE\MG3CG20H\PNIPE_invetario_estados_SERGIPE_revisado_(FFB)%5b1%5d.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C:\Users\thalyta.moura\AppData\Roaming\Microsoft\Excel\PNIPE%20&#225;rea%20do%20conhecimento%20(100%25)%20apresenta&#231;&#245;es%20em%20gr&#225;ficos%20(2)%20(version%201).xlsb"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C:\Users\thalyta.moura\AppData\Local\Microsoft\Windows\INetCache\IE\MG3CG20H\PNIPE_invetario_estados_SERGIPE_revisado_(FFB)%5b1%5d.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C:\Users\thalyta.moura\AppData\Local\Microsoft\Windows\INetCache\IE\MG3CG20H\PNIPE_invetario_estados_SERGIPE_revisado_(FFB)%5b1%5d.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file:///C:\Users\thalyta.moura\AppData\Local\Microsoft\Windows\INetCache\IE\MG3CG20H\PNIPE_invetario_estados_SERGIPE_revisado_(FFB)%5b1%5d.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file:///C:\Users\thalyta.moura\AppData\Local\Microsoft\Windows\INetCache\IE\MG3CG20H\PNIPE_invetario_estados_SERGIPE_revisado_(FFB)%5b1%5d.xlsx"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oleObject" Target="file:///C:\Users\thalyta.moura\AppData\Local\Microsoft\Windows\INetCache\IE\MG3CG20H\PNIPE_invetario_estados_SERGIPE_revisado_(FFB)%5b1%5d.xlsx"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oleObject" Target="file:///C:\Users\thalyta.moura\AppData\Local\Microsoft\Windows\INetCache\IE\MG3CG20H\PNIPE_invetario_estados_SERGIPE_revisado_(FFB)%5b1%5d.xlsx" TargetMode="External"/><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oleObject" Target="file:///C:\Users\thalyta.moura\AppData\Local\Microsoft\Windows\INetCache\IE\MG3CG20H\PNIPE_invetario_estados_SERGIPE_revisado_(FFB)%5b1%5d.xlsx" TargetMode="External"/><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oleObject" Target="file:///C:\Users\thalyta.moura\AppData\Local\Microsoft\Windows\INetCache\IE\MG3CG20H\PNIPE_invetario_estados_SERGIPE_revisado_(FFB)%5b1%5d.xlsx" TargetMode="External"/><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oleObject" Target="file:///C:\Users\thalyta.moura\AppData\Local\Microsoft\Windows\INetCache\IE\MG3CG20H\PNIPE_invetario_estados_SERGIPE_revisado_(FFB)%5b1%5d.xlsx" TargetMode="External"/><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oleObject" Target="file:///C:\Users\thalyta.moura\AppData\Local\Microsoft\Windows\INetCache\IE\MG3CG20H\PNIPE_invetario_estados_SERGIPE_revisado_(FFB)%5b1%5d.xlsx" TargetMode="External"/><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oleObject" Target="file:///C:\Users\Flavio\AppData\Local\Microsoft\Windows\INetCache\IE\TNZZ3JWV\PNIPE_TARM_0809_-_Finalizada%5b1%5d.xlsx" TargetMode="External"/><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oleObject" Target="file:///C:\Users\thalyta.moura\AppData\Local\Microsoft\Windows\INetCache\IE\MG3CG20H\PNIPE_invetario_estados_SERGIPE_revisado_(FFB)%5b1%5d.xlsx" TargetMode="External"/><Relationship Id="rId2" Type="http://schemas.microsoft.com/office/2011/relationships/chartColorStyle" Target="colors30.xml"/><Relationship Id="rId1" Type="http://schemas.microsoft.com/office/2011/relationships/chartStyle" Target="style30.xml"/></Relationships>
</file>

<file path=ppt/charts/_rels/chart31.xml.rels><?xml version="1.0" encoding="UTF-8" standalone="yes"?>
<Relationships xmlns="http://schemas.openxmlformats.org/package/2006/relationships"><Relationship Id="rId3" Type="http://schemas.openxmlformats.org/officeDocument/2006/relationships/oleObject" Target="file:///C:\Users\thalyta.moura\AppData\Local\Microsoft\Windows\INetCache\IE\MG3CG20H\PNIPE_invetario_estados_SERGIPE_revisado_(FFB)%5b1%5d.xlsx" TargetMode="External"/><Relationship Id="rId2" Type="http://schemas.microsoft.com/office/2011/relationships/chartColorStyle" Target="colors31.xml"/><Relationship Id="rId1" Type="http://schemas.microsoft.com/office/2011/relationships/chartStyle" Target="style31.xml"/></Relationships>
</file>

<file path=ppt/charts/_rels/chart32.xml.rels><?xml version="1.0" encoding="UTF-8" standalone="yes"?>
<Relationships xmlns="http://schemas.openxmlformats.org/package/2006/relationships"><Relationship Id="rId3" Type="http://schemas.openxmlformats.org/officeDocument/2006/relationships/oleObject" Target="file:///C:\Users\thalyta.moura\AppData\Roaming\Microsoft\Excel\PNIPE%20&#225;rea%20do%20conhecimento%20(100%25)%20apresenta&#231;&#245;es%20em%20gr&#225;ficos%20(2)%20(version%201).xlsb" TargetMode="External"/><Relationship Id="rId2" Type="http://schemas.microsoft.com/office/2011/relationships/chartColorStyle" Target="colors32.xml"/><Relationship Id="rId1" Type="http://schemas.microsoft.com/office/2011/relationships/chartStyle" Target="style32.xml"/></Relationships>
</file>

<file path=ppt/charts/_rels/chart4.xml.rels><?xml version="1.0" encoding="UTF-8" standalone="yes"?>
<Relationships xmlns="http://schemas.openxmlformats.org/package/2006/relationships"><Relationship Id="rId3" Type="http://schemas.openxmlformats.org/officeDocument/2006/relationships/oleObject" Target="file:///C:\Users\thalyta.moura\AppData\Local\Microsoft\Windows\INetCache\IE\MG3CG20H\PNIPE_invetario_estados_SERGIPE_revisado_(FFB)%5b1%5d.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thalyta.moura\AppData\Local\Microsoft\Windows\INetCache\IE\MG3CG20H\PNIPE_invetario_estados_SERGIPE_revisado_(FFB)%5b1%5d.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thalyta.moura\AppData\Local\Microsoft\Windows\INetCache\IE\MG3CG20H\PNIPE_invetario_estados_SERGIPE_revisado_(FFB)%5b1%5d.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thalyta.moura\AppData\Local\Microsoft\Windows\INetCache\IE\MG3CG20H\PNIPE_invetario_estados_SERGIPE_revisado_(FFB)%5b1%5d.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thalyta.moura\AppData\Local\Microsoft\Windows\INetCache\IE\MG3CG20H\PNIPE_invetario_estados_SERGIPE_revisado_(FFB)%5b1%5d.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thalyta.moura\AppData\Local\Microsoft\Windows\INetCache\IE\MG3CG20H\PNIPE_invetario_estados_SERGIPE_revisado_(FFB)%5b1%5d.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r>
              <a:rPr lang="en-US"/>
              <a:t>Laboratórios Brasileiros atuação por Grande Área do Conhecimento </a:t>
            </a:r>
          </a:p>
        </c:rich>
      </c:tx>
      <c:overlay val="0"/>
      <c:spPr>
        <a:noFill/>
        <a:ln>
          <a:noFill/>
        </a:ln>
        <a:effectLst/>
      </c:spPr>
      <c:txPr>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endParaRPr lang="pt-BR"/>
        </a:p>
      </c:txPr>
    </c:title>
    <c:autoTitleDeleted val="0"/>
    <c:plotArea>
      <c:layout>
        <c:manualLayout>
          <c:layoutTarget val="inner"/>
          <c:xMode val="edge"/>
          <c:yMode val="edge"/>
          <c:x val="8.4860140338348267E-2"/>
          <c:y val="8.7931307358749322E-2"/>
          <c:w val="0.61314017616540983"/>
          <c:h val="0.75199593229563899"/>
        </c:manualLayout>
      </c:layout>
      <c:doughnutChart>
        <c:varyColors val="1"/>
        <c:dLbls>
          <c:showLegendKey val="0"/>
          <c:showVal val="0"/>
          <c:showCatName val="0"/>
          <c:showSerName val="0"/>
          <c:showPercent val="1"/>
          <c:showBubbleSize val="0"/>
          <c:showLeaderLines val="0"/>
        </c:dLbls>
        <c:firstSliceAng val="0"/>
        <c:holeSize val="50"/>
      </c:doughnutChart>
      <c:spPr>
        <a:noFill/>
        <a:ln>
          <a:noFill/>
        </a:ln>
        <a:effectLst/>
      </c:spPr>
    </c:plotArea>
    <c:legend>
      <c:legendPos val="t"/>
      <c:layout>
        <c:manualLayout>
          <c:xMode val="edge"/>
          <c:yMode val="edge"/>
          <c:x val="0.65653852778969923"/>
          <c:y val="7.4743065029558894E-2"/>
          <c:w val="0.32021908273701605"/>
          <c:h val="0.84629419958248753"/>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pt-BR"/>
        </a:p>
      </c:txPr>
    </c:legend>
    <c:plotVisOnly val="1"/>
    <c:dispBlanksAs val="gap"/>
    <c:showDLblsOverMax val="0"/>
  </c:chart>
  <c:spPr>
    <a:noFill/>
    <a:ln>
      <a:noFill/>
    </a:ln>
    <a:effectLst/>
  </c:spPr>
  <c:txPr>
    <a:bodyPr/>
    <a:lstStyle/>
    <a:p>
      <a:pPr>
        <a:defRPr/>
      </a:pPr>
      <a:endParaRPr lang="pt-BR"/>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924364506290443E-2"/>
          <c:y val="5.141004316508567E-2"/>
          <c:w val="0.63604285305603081"/>
          <c:h val="0.91310223467863005"/>
        </c:manualLayout>
      </c:layout>
      <c:doughnutChart>
        <c:varyColors val="1"/>
        <c:ser>
          <c:idx val="0"/>
          <c:order val="0"/>
          <c:dPt>
            <c:idx val="0"/>
            <c:bubble3D val="0"/>
            <c:spPr>
              <a:solidFill>
                <a:srgbClr val="FFC00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4CD9-43D4-B51F-28C2844E61E9}"/>
              </c:ext>
            </c:extLst>
          </c:dPt>
          <c:dPt>
            <c:idx val="1"/>
            <c:bubble3D val="0"/>
            <c:spPr>
              <a:solidFill>
                <a:schemeClr val="accent6">
                  <a:lumMod val="40000"/>
                  <a:lumOff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4CD9-43D4-B51F-28C2844E61E9}"/>
              </c:ext>
            </c:extLst>
          </c:dPt>
          <c:dPt>
            <c:idx val="2"/>
            <c:bubble3D val="0"/>
            <c:spPr>
              <a:solidFill>
                <a:srgbClr val="C0000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4CD9-43D4-B51F-28C2844E61E9}"/>
              </c:ext>
            </c:extLst>
          </c:dPt>
          <c:dPt>
            <c:idx val="3"/>
            <c:bubble3D val="0"/>
            <c:spPr>
              <a:solidFill>
                <a:srgbClr val="00B05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4CD9-43D4-B51F-28C2844E61E9}"/>
              </c:ext>
            </c:extLst>
          </c:dPt>
          <c:dPt>
            <c:idx val="4"/>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4CD9-43D4-B51F-28C2844E61E9}"/>
              </c:ext>
            </c:extLst>
          </c:dPt>
          <c:dPt>
            <c:idx val="5"/>
            <c:bubble3D val="0"/>
            <c:spPr>
              <a:solidFill>
                <a:schemeClr val="bg1">
                  <a:lumMod val="5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4CD9-43D4-B51F-28C2844E61E9}"/>
              </c:ext>
            </c:extLst>
          </c:dPt>
          <c:dPt>
            <c:idx val="6"/>
            <c:bubble3D val="0"/>
            <c:spPr>
              <a:solidFill>
                <a:schemeClr val="tx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4CD9-43D4-B51F-28C2844E61E9}"/>
              </c:ext>
            </c:extLst>
          </c:dPt>
          <c:dPt>
            <c:idx val="7"/>
            <c:bubble3D val="0"/>
            <c:spPr>
              <a:solidFill>
                <a:srgbClr val="0070C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4CD9-43D4-B51F-28C2844E61E9}"/>
              </c:ext>
            </c:extLst>
          </c:dPt>
          <c:dPt>
            <c:idx val="8"/>
            <c:bubble3D val="0"/>
            <c:spPr>
              <a:solidFill>
                <a:srgbClr val="6762B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1-4CD9-43D4-B51F-28C2844E61E9}"/>
              </c:ext>
            </c:extLst>
          </c:dPt>
          <c:dPt>
            <c:idx val="9"/>
            <c:bubble3D val="0"/>
            <c:spPr>
              <a:solidFill>
                <a:srgbClr val="99720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3-4CD9-43D4-B51F-28C2844E61E9}"/>
              </c:ext>
            </c:extLst>
          </c:dPt>
          <c:dPt>
            <c:idx val="10"/>
            <c:bubble3D val="0"/>
            <c:spPr>
              <a:solidFill>
                <a:srgbClr val="66003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5-4CD9-43D4-B51F-28C2844E61E9}"/>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pt-BR"/>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'[PNIPE_invetario_estados_SERGIPE_revisado_(FFB)(1).xlsx]Planilha1'!$A$11:$A$21</c:f>
              <c:strCache>
                <c:ptCount val="11"/>
                <c:pt idx="0">
                  <c:v>  Biofísica</c:v>
                </c:pt>
                <c:pt idx="1">
                  <c:v>  Bioquímica</c:v>
                </c:pt>
                <c:pt idx="2">
                  <c:v>  Biotecnologia</c:v>
                </c:pt>
                <c:pt idx="3">
                  <c:v>  Ciências Biológicas</c:v>
                </c:pt>
                <c:pt idx="4">
                  <c:v>  Ecologia</c:v>
                </c:pt>
                <c:pt idx="5">
                  <c:v>  Farmacologia</c:v>
                </c:pt>
                <c:pt idx="6">
                  <c:v>  Fisiologia</c:v>
                </c:pt>
                <c:pt idx="7">
                  <c:v>  Genética</c:v>
                </c:pt>
                <c:pt idx="8">
                  <c:v>  Imunologia</c:v>
                </c:pt>
                <c:pt idx="9">
                  <c:v>  Microbiologia</c:v>
                </c:pt>
                <c:pt idx="10">
                  <c:v>  Parasitologia</c:v>
                </c:pt>
              </c:strCache>
            </c:strRef>
          </c:cat>
          <c:val>
            <c:numRef>
              <c:f>'[PNIPE_invetario_estados_SERGIPE_revisado_(FFB)(1).xlsx]Planilha1'!$B$11:$B$21</c:f>
              <c:numCache>
                <c:formatCode>General</c:formatCode>
                <c:ptCount val="11"/>
                <c:pt idx="0">
                  <c:v>1</c:v>
                </c:pt>
                <c:pt idx="1">
                  <c:v>5</c:v>
                </c:pt>
                <c:pt idx="2">
                  <c:v>4</c:v>
                </c:pt>
                <c:pt idx="3">
                  <c:v>1</c:v>
                </c:pt>
                <c:pt idx="4">
                  <c:v>1</c:v>
                </c:pt>
                <c:pt idx="5">
                  <c:v>4</c:v>
                </c:pt>
                <c:pt idx="6">
                  <c:v>2</c:v>
                </c:pt>
                <c:pt idx="7">
                  <c:v>1</c:v>
                </c:pt>
                <c:pt idx="8">
                  <c:v>3</c:v>
                </c:pt>
                <c:pt idx="9">
                  <c:v>3</c:v>
                </c:pt>
                <c:pt idx="10">
                  <c:v>1</c:v>
                </c:pt>
              </c:numCache>
            </c:numRef>
          </c:val>
          <c:extLst>
            <c:ext xmlns:c16="http://schemas.microsoft.com/office/drawing/2014/chart" uri="{C3380CC4-5D6E-409C-BE32-E72D297353CC}">
              <c16:uniqueId val="{00000016-4CD9-43D4-B51F-28C2844E61E9}"/>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ayout>
        <c:manualLayout>
          <c:xMode val="edge"/>
          <c:yMode val="edge"/>
          <c:x val="0.72409496926571304"/>
          <c:y val="0.17007590711396614"/>
          <c:w val="0.26578598185051644"/>
          <c:h val="0.69050572432262403"/>
        </c:manualLayout>
      </c:layout>
      <c:overlay val="0"/>
      <c:spPr>
        <a:noFill/>
        <a:ln>
          <a:noFill/>
        </a:ln>
        <a:effectLst/>
      </c:spPr>
      <c:txPr>
        <a:bodyPr rot="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endParaRPr lang="pt-BR"/>
        </a:p>
      </c:txPr>
    </c:legend>
    <c:plotVisOnly val="1"/>
    <c:dispBlanksAs val="gap"/>
    <c:showDLblsOverMax val="0"/>
  </c:chart>
  <c:spPr>
    <a:noFill/>
    <a:ln w="9525" cap="flat" cmpd="sng" algn="ctr">
      <a:noFill/>
      <a:round/>
    </a:ln>
    <a:effectLst/>
  </c:spPr>
  <c:txPr>
    <a:bodyPr/>
    <a:lstStyle/>
    <a:p>
      <a:pPr>
        <a:defRPr/>
      </a:pPr>
      <a:endParaRPr lang="pt-BR"/>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48611988901859"/>
          <c:y val="3.6974432865948162E-2"/>
          <c:w val="0.78742127816452789"/>
          <c:h val="0.9630253750633968"/>
        </c:manualLayout>
      </c:layout>
      <c:doughnutChart>
        <c:varyColors val="1"/>
        <c:ser>
          <c:idx val="0"/>
          <c:order val="0"/>
          <c:spPr>
            <a:noFill/>
            <a:ln>
              <a:solidFill>
                <a:schemeClr val="tx1"/>
              </a:solidFill>
            </a:ln>
          </c:spPr>
          <c:dPt>
            <c:idx val="0"/>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4ADE-493A-BFBF-B565BE5906A5}"/>
              </c:ext>
            </c:extLst>
          </c:dPt>
          <c:dPt>
            <c:idx val="1"/>
            <c:bubble3D val="0"/>
            <c:spPr>
              <a:solidFill>
                <a:srgbClr val="92D050"/>
              </a:solid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4ADE-493A-BFBF-B565BE5906A5}"/>
              </c:ext>
            </c:extLst>
          </c:dPt>
          <c:dPt>
            <c:idx val="2"/>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4ADE-493A-BFBF-B565BE5906A5}"/>
              </c:ext>
            </c:extLst>
          </c:dPt>
          <c:dPt>
            <c:idx val="3"/>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4ADE-493A-BFBF-B565BE5906A5}"/>
              </c:ext>
            </c:extLst>
          </c:dPt>
          <c:dPt>
            <c:idx val="4"/>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4ADE-493A-BFBF-B565BE5906A5}"/>
              </c:ext>
            </c:extLst>
          </c:dPt>
          <c:dPt>
            <c:idx val="5"/>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4ADE-493A-BFBF-B565BE5906A5}"/>
              </c:ext>
            </c:extLst>
          </c:dPt>
          <c:dPt>
            <c:idx val="6"/>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4ADE-493A-BFBF-B565BE5906A5}"/>
              </c:ext>
            </c:extLst>
          </c:dPt>
          <c:dPt>
            <c:idx val="7"/>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4ADE-493A-BFBF-B565BE5906A5}"/>
              </c:ext>
            </c:extLst>
          </c:dPt>
          <c:dLbls>
            <c:delete val="1"/>
          </c:dLbls>
          <c:cat>
            <c:strRef>
              <c:f>'[PNIPE_invetario_estados_SERGIPE_revisado_(FFB)(1).xlsx]Planilha1'!$A$63:$A$70</c:f>
              <c:strCache>
                <c:ptCount val="8"/>
                <c:pt idx="0">
                  <c:v>Ciências Agrárias</c:v>
                </c:pt>
                <c:pt idx="1">
                  <c:v>Ciências Biológicas</c:v>
                </c:pt>
                <c:pt idx="2">
                  <c:v>  Ciências da Saúde</c:v>
                </c:pt>
                <c:pt idx="3">
                  <c:v>Ciências Exatas e da Terra</c:v>
                </c:pt>
                <c:pt idx="4">
                  <c:v>Ciências Humanas</c:v>
                </c:pt>
                <c:pt idx="5">
                  <c:v>Ciências Sociais Aplicadas</c:v>
                </c:pt>
                <c:pt idx="6">
                  <c:v>Engenharias</c:v>
                </c:pt>
                <c:pt idx="7">
                  <c:v>  Linguística, Letras e Artes</c:v>
                </c:pt>
              </c:strCache>
            </c:strRef>
          </c:cat>
          <c:val>
            <c:numRef>
              <c:f>'[PNIPE_invetario_estados_SERGIPE_revisado_(FFB)(1).xlsx]Planilha1'!$B$63:$B$70</c:f>
              <c:numCache>
                <c:formatCode>General</c:formatCode>
                <c:ptCount val="8"/>
                <c:pt idx="0">
                  <c:v>15</c:v>
                </c:pt>
                <c:pt idx="1">
                  <c:v>26</c:v>
                </c:pt>
                <c:pt idx="2">
                  <c:v>5</c:v>
                </c:pt>
                <c:pt idx="3">
                  <c:v>19</c:v>
                </c:pt>
                <c:pt idx="4">
                  <c:v>4</c:v>
                </c:pt>
                <c:pt idx="5">
                  <c:v>4</c:v>
                </c:pt>
                <c:pt idx="6">
                  <c:v>26</c:v>
                </c:pt>
                <c:pt idx="7">
                  <c:v>1</c:v>
                </c:pt>
              </c:numCache>
            </c:numRef>
          </c:val>
          <c:extLst>
            <c:ext xmlns:c16="http://schemas.microsoft.com/office/drawing/2014/chart" uri="{C3380CC4-5D6E-409C-BE32-E72D297353CC}">
              <c16:uniqueId val="{00000010-4ADE-493A-BFBF-B565BE5906A5}"/>
            </c:ext>
          </c:extLst>
        </c:ser>
        <c:dLbls>
          <c:showLegendKey val="0"/>
          <c:showVal val="0"/>
          <c:showCatName val="0"/>
          <c:showSerName val="0"/>
          <c:showPercent val="1"/>
          <c:showBubbleSize val="0"/>
          <c:showLeaderLines val="1"/>
        </c:dLbls>
        <c:firstSliceAng val="0"/>
        <c:holeSize val="50"/>
      </c:doughnutChart>
      <c:spPr>
        <a:noFill/>
        <a:ln>
          <a:noFill/>
        </a:ln>
        <a:effectLst/>
      </c:spPr>
    </c:plotArea>
    <c:plotVisOnly val="1"/>
    <c:dispBlanksAs val="gap"/>
    <c:showDLblsOverMax val="0"/>
  </c:chart>
  <c:spPr>
    <a:noFill/>
    <a:ln w="9525" cap="flat" cmpd="sng" algn="ctr">
      <a:noFill/>
      <a:round/>
    </a:ln>
    <a:effectLst/>
  </c:spPr>
  <c:txPr>
    <a:bodyPr/>
    <a:lstStyle/>
    <a:p>
      <a:pPr>
        <a:defRPr/>
      </a:pPr>
      <a:endParaRPr lang="pt-BR"/>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chemeClr val="accent4"/>
              </a:solidFill>
              <a:ln>
                <a:noFill/>
              </a:ln>
              <a:effectLst/>
            </c:spPr>
            <c:extLst>
              <c:ext xmlns:c16="http://schemas.microsoft.com/office/drawing/2014/chart" uri="{C3380CC4-5D6E-409C-BE32-E72D297353CC}">
                <c16:uniqueId val="{00000004-13D1-4DF5-936C-FE3506096FC2}"/>
              </c:ext>
            </c:extLst>
          </c:dPt>
          <c:dPt>
            <c:idx val="1"/>
            <c:invertIfNegative val="0"/>
            <c:bubble3D val="0"/>
            <c:spPr>
              <a:solidFill>
                <a:srgbClr val="FFC000"/>
              </a:solidFill>
              <a:ln>
                <a:noFill/>
              </a:ln>
              <a:effectLst/>
            </c:spPr>
            <c:extLst>
              <c:ext xmlns:c16="http://schemas.microsoft.com/office/drawing/2014/chart" uri="{C3380CC4-5D6E-409C-BE32-E72D297353CC}">
                <c16:uniqueId val="{00000003-13D1-4DF5-936C-FE3506096FC2}"/>
              </c:ext>
            </c:extLst>
          </c:dPt>
          <c:dPt>
            <c:idx val="2"/>
            <c:invertIfNegative val="0"/>
            <c:bubble3D val="0"/>
            <c:spPr>
              <a:solidFill>
                <a:srgbClr val="997200"/>
              </a:solidFill>
              <a:ln>
                <a:noFill/>
              </a:ln>
              <a:effectLst/>
            </c:spPr>
            <c:extLst>
              <c:ext xmlns:c16="http://schemas.microsoft.com/office/drawing/2014/chart" uri="{C3380CC4-5D6E-409C-BE32-E72D297353CC}">
                <c16:uniqueId val="{00000002-13D1-4DF5-936C-FE3506096FC2}"/>
              </c:ext>
            </c:extLst>
          </c:dPt>
          <c:dPt>
            <c:idx val="3"/>
            <c:invertIfNegative val="0"/>
            <c:bubble3D val="0"/>
            <c:spPr>
              <a:solidFill>
                <a:srgbClr val="6762B4"/>
              </a:solidFill>
              <a:ln>
                <a:noFill/>
              </a:ln>
              <a:effectLst/>
            </c:spPr>
            <c:extLst>
              <c:ext xmlns:c16="http://schemas.microsoft.com/office/drawing/2014/chart" uri="{C3380CC4-5D6E-409C-BE32-E72D297353CC}">
                <c16:uniqueId val="{00000001-13D1-4DF5-936C-FE3506096FC2}"/>
              </c:ext>
            </c:extLst>
          </c:dPt>
          <c:cat>
            <c:strRef>
              <c:f>'[PNIPE_invetario_estados_SERGIPE_revisado_(FFB)(1).xlsx]Planilha1'!$A$25:$A$28</c:f>
              <c:strCache>
                <c:ptCount val="4"/>
                <c:pt idx="0">
                  <c:v>  Farmácia</c:v>
                </c:pt>
                <c:pt idx="1">
                  <c:v>  Fonoaudiologia</c:v>
                </c:pt>
                <c:pt idx="2">
                  <c:v>  Odontologia</c:v>
                </c:pt>
                <c:pt idx="3">
                  <c:v>  Saúde Coletiva</c:v>
                </c:pt>
              </c:strCache>
            </c:strRef>
          </c:cat>
          <c:val>
            <c:numRef>
              <c:f>'[PNIPE_invetario_estados_SERGIPE_revisado_(FFB)(1).xlsx]Planilha1'!$B$25:$B$28</c:f>
              <c:numCache>
                <c:formatCode>General</c:formatCode>
                <c:ptCount val="4"/>
                <c:pt idx="0">
                  <c:v>1</c:v>
                </c:pt>
                <c:pt idx="1">
                  <c:v>1</c:v>
                </c:pt>
                <c:pt idx="2">
                  <c:v>2</c:v>
                </c:pt>
                <c:pt idx="3">
                  <c:v>1</c:v>
                </c:pt>
              </c:numCache>
            </c:numRef>
          </c:val>
          <c:extLst>
            <c:ext xmlns:c16="http://schemas.microsoft.com/office/drawing/2014/chart" uri="{C3380CC4-5D6E-409C-BE32-E72D297353CC}">
              <c16:uniqueId val="{00000000-13D1-4DF5-936C-FE3506096FC2}"/>
            </c:ext>
          </c:extLst>
        </c:ser>
        <c:dLbls>
          <c:showLegendKey val="0"/>
          <c:showVal val="0"/>
          <c:showCatName val="0"/>
          <c:showSerName val="0"/>
          <c:showPercent val="0"/>
          <c:showBubbleSize val="0"/>
        </c:dLbls>
        <c:gapWidth val="182"/>
        <c:axId val="1380943359"/>
        <c:axId val="1380945439"/>
      </c:barChart>
      <c:catAx>
        <c:axId val="138094335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380945439"/>
        <c:crosses val="autoZero"/>
        <c:auto val="1"/>
        <c:lblAlgn val="ctr"/>
        <c:lblOffset val="100"/>
        <c:noMultiLvlLbl val="0"/>
      </c:catAx>
      <c:valAx>
        <c:axId val="1380945439"/>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38094335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pt-BR"/>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158567773607585"/>
          <c:y val="9.0154898470649572E-2"/>
          <c:w val="0.58988606463687243"/>
          <c:h val="0.82429935847452196"/>
        </c:manualLayout>
      </c:layout>
      <c:doughnutChart>
        <c:varyColors val="1"/>
        <c:ser>
          <c:idx val="0"/>
          <c:order val="0"/>
          <c:dPt>
            <c:idx val="0"/>
            <c:bubble3D val="0"/>
            <c:spPr>
              <a:solidFill>
                <a:srgbClr val="00206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82A0-4917-87A1-A9750DF137BD}"/>
              </c:ext>
            </c:extLst>
          </c:dPt>
          <c:dPt>
            <c:idx val="1"/>
            <c:bubble3D val="0"/>
            <c:spPr>
              <a:solidFill>
                <a:srgbClr val="FFC00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82A0-4917-87A1-A9750DF137BD}"/>
              </c:ext>
            </c:extLst>
          </c:dPt>
          <c:dPt>
            <c:idx val="2"/>
            <c:bubble3D val="0"/>
            <c:spPr>
              <a:solidFill>
                <a:srgbClr val="99720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82A0-4917-87A1-A9750DF137BD}"/>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82A0-4917-87A1-A9750DF137BD}"/>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pt-BR"/>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'[PNIPE_invetario_estados_SERGIPE_revisado_(FFB)(1).xlsx]Planilha1'!$A$25:$A$28</c:f>
              <c:strCache>
                <c:ptCount val="4"/>
                <c:pt idx="0">
                  <c:v>  Farmácia</c:v>
                </c:pt>
                <c:pt idx="1">
                  <c:v>  Fonoaudiologia</c:v>
                </c:pt>
                <c:pt idx="2">
                  <c:v>  Odontologia</c:v>
                </c:pt>
                <c:pt idx="3">
                  <c:v>  Saúde Coletiva</c:v>
                </c:pt>
              </c:strCache>
            </c:strRef>
          </c:cat>
          <c:val>
            <c:numRef>
              <c:f>'[PNIPE_invetario_estados_SERGIPE_revisado_(FFB)(1).xlsx]Planilha1'!$B$25:$B$28</c:f>
              <c:numCache>
                <c:formatCode>General</c:formatCode>
                <c:ptCount val="4"/>
                <c:pt idx="0">
                  <c:v>1</c:v>
                </c:pt>
                <c:pt idx="1">
                  <c:v>1</c:v>
                </c:pt>
                <c:pt idx="2">
                  <c:v>2</c:v>
                </c:pt>
                <c:pt idx="3">
                  <c:v>1</c:v>
                </c:pt>
              </c:numCache>
            </c:numRef>
          </c:val>
          <c:extLst>
            <c:ext xmlns:c16="http://schemas.microsoft.com/office/drawing/2014/chart" uri="{C3380CC4-5D6E-409C-BE32-E72D297353CC}">
              <c16:uniqueId val="{00000008-82A0-4917-87A1-A9750DF137BD}"/>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ayout>
        <c:manualLayout>
          <c:xMode val="edge"/>
          <c:yMode val="edge"/>
          <c:x val="0.76007332857011889"/>
          <c:y val="0.27486371689188316"/>
          <c:w val="0.23003144396820954"/>
          <c:h val="0.51249598286700715"/>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pt-BR"/>
        </a:p>
      </c:txPr>
    </c:legend>
    <c:plotVisOnly val="1"/>
    <c:dispBlanksAs val="gap"/>
    <c:showDLblsOverMax val="0"/>
  </c:chart>
  <c:spPr>
    <a:noFill/>
    <a:ln w="9525" cap="flat" cmpd="sng" algn="ctr">
      <a:noFill/>
      <a:round/>
    </a:ln>
    <a:effectLst/>
  </c:spPr>
  <c:txPr>
    <a:bodyPr/>
    <a:lstStyle/>
    <a:p>
      <a:pPr>
        <a:defRPr/>
      </a:pPr>
      <a:endParaRPr lang="pt-BR"/>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48611988901859"/>
          <c:y val="3.6974432865948162E-2"/>
          <c:w val="0.78742127816452789"/>
          <c:h val="0.9630253750633968"/>
        </c:manualLayout>
      </c:layout>
      <c:doughnutChart>
        <c:varyColors val="1"/>
        <c:ser>
          <c:idx val="0"/>
          <c:order val="0"/>
          <c:spPr>
            <a:noFill/>
            <a:ln>
              <a:solidFill>
                <a:schemeClr val="tx1"/>
              </a:solidFill>
            </a:ln>
          </c:spPr>
          <c:dPt>
            <c:idx val="0"/>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5477-454C-9ADB-32388527E397}"/>
              </c:ext>
            </c:extLst>
          </c:dPt>
          <c:dPt>
            <c:idx val="1"/>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5477-454C-9ADB-32388527E397}"/>
              </c:ext>
            </c:extLst>
          </c:dPt>
          <c:dPt>
            <c:idx val="2"/>
            <c:bubble3D val="0"/>
            <c:spPr>
              <a:solidFill>
                <a:srgbClr val="00B0F0"/>
              </a:solid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5477-454C-9ADB-32388527E397}"/>
              </c:ext>
            </c:extLst>
          </c:dPt>
          <c:dPt>
            <c:idx val="3"/>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5477-454C-9ADB-32388527E397}"/>
              </c:ext>
            </c:extLst>
          </c:dPt>
          <c:dPt>
            <c:idx val="4"/>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5477-454C-9ADB-32388527E397}"/>
              </c:ext>
            </c:extLst>
          </c:dPt>
          <c:dPt>
            <c:idx val="5"/>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5477-454C-9ADB-32388527E397}"/>
              </c:ext>
            </c:extLst>
          </c:dPt>
          <c:dPt>
            <c:idx val="6"/>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5477-454C-9ADB-32388527E397}"/>
              </c:ext>
            </c:extLst>
          </c:dPt>
          <c:dPt>
            <c:idx val="7"/>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5477-454C-9ADB-32388527E397}"/>
              </c:ext>
            </c:extLst>
          </c:dPt>
          <c:dLbls>
            <c:delete val="1"/>
          </c:dLbls>
          <c:cat>
            <c:strRef>
              <c:f>'[PNIPE_invetario_estados_SERGIPE_revisado_(FFB)(1).xlsx]Planilha1'!$A$63:$A$70</c:f>
              <c:strCache>
                <c:ptCount val="8"/>
                <c:pt idx="0">
                  <c:v>Ciências Agrárias</c:v>
                </c:pt>
                <c:pt idx="1">
                  <c:v>Ciências Biológicas</c:v>
                </c:pt>
                <c:pt idx="2">
                  <c:v>  Ciências da Saúde</c:v>
                </c:pt>
                <c:pt idx="3">
                  <c:v>Ciências Exatas e da Terra</c:v>
                </c:pt>
                <c:pt idx="4">
                  <c:v>Ciências Humanas</c:v>
                </c:pt>
                <c:pt idx="5">
                  <c:v>Ciências Sociais Aplicadas</c:v>
                </c:pt>
                <c:pt idx="6">
                  <c:v>Engenharias</c:v>
                </c:pt>
                <c:pt idx="7">
                  <c:v>  Linguística, Letras e Artes</c:v>
                </c:pt>
              </c:strCache>
            </c:strRef>
          </c:cat>
          <c:val>
            <c:numRef>
              <c:f>'[PNIPE_invetario_estados_SERGIPE_revisado_(FFB)(1).xlsx]Planilha1'!$B$63:$B$70</c:f>
              <c:numCache>
                <c:formatCode>General</c:formatCode>
                <c:ptCount val="8"/>
                <c:pt idx="0">
                  <c:v>15</c:v>
                </c:pt>
                <c:pt idx="1">
                  <c:v>26</c:v>
                </c:pt>
                <c:pt idx="2">
                  <c:v>5</c:v>
                </c:pt>
                <c:pt idx="3">
                  <c:v>19</c:v>
                </c:pt>
                <c:pt idx="4">
                  <c:v>4</c:v>
                </c:pt>
                <c:pt idx="5">
                  <c:v>4</c:v>
                </c:pt>
                <c:pt idx="6">
                  <c:v>26</c:v>
                </c:pt>
                <c:pt idx="7">
                  <c:v>1</c:v>
                </c:pt>
              </c:numCache>
            </c:numRef>
          </c:val>
          <c:extLst>
            <c:ext xmlns:c16="http://schemas.microsoft.com/office/drawing/2014/chart" uri="{C3380CC4-5D6E-409C-BE32-E72D297353CC}">
              <c16:uniqueId val="{00000010-5477-454C-9ADB-32388527E397}"/>
            </c:ext>
          </c:extLst>
        </c:ser>
        <c:dLbls>
          <c:showLegendKey val="0"/>
          <c:showVal val="0"/>
          <c:showCatName val="0"/>
          <c:showSerName val="0"/>
          <c:showPercent val="1"/>
          <c:showBubbleSize val="0"/>
          <c:showLeaderLines val="1"/>
        </c:dLbls>
        <c:firstSliceAng val="0"/>
        <c:holeSize val="50"/>
      </c:doughnutChart>
      <c:spPr>
        <a:noFill/>
        <a:ln>
          <a:noFill/>
        </a:ln>
        <a:effectLst/>
      </c:spPr>
    </c:plotArea>
    <c:plotVisOnly val="1"/>
    <c:dispBlanksAs val="gap"/>
    <c:showDLblsOverMax val="0"/>
  </c:chart>
  <c:spPr>
    <a:noFill/>
    <a:ln w="9525" cap="flat" cmpd="sng" algn="ctr">
      <a:noFill/>
      <a:round/>
    </a:ln>
    <a:effectLst/>
  </c:spPr>
  <c:txPr>
    <a:bodyPr/>
    <a:lstStyle/>
    <a:p>
      <a:pPr>
        <a:defRPr/>
      </a:pPr>
      <a:endParaRPr lang="pt-BR"/>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chemeClr val="accent4"/>
              </a:solidFill>
              <a:ln>
                <a:noFill/>
              </a:ln>
              <a:effectLst/>
            </c:spPr>
            <c:extLst>
              <c:ext xmlns:c16="http://schemas.microsoft.com/office/drawing/2014/chart" uri="{C3380CC4-5D6E-409C-BE32-E72D297353CC}">
                <c16:uniqueId val="{00000004-EAFA-40AD-A97E-083715B44E62}"/>
              </c:ext>
            </c:extLst>
          </c:dPt>
          <c:dPt>
            <c:idx val="1"/>
            <c:invertIfNegative val="0"/>
            <c:bubble3D val="0"/>
            <c:spPr>
              <a:solidFill>
                <a:srgbClr val="C00000"/>
              </a:solidFill>
              <a:ln>
                <a:noFill/>
              </a:ln>
              <a:effectLst/>
            </c:spPr>
            <c:extLst>
              <c:ext xmlns:c16="http://schemas.microsoft.com/office/drawing/2014/chart" uri="{C3380CC4-5D6E-409C-BE32-E72D297353CC}">
                <c16:uniqueId val="{00000003-EAFA-40AD-A97E-083715B44E62}"/>
              </c:ext>
            </c:extLst>
          </c:dPt>
          <c:dPt>
            <c:idx val="2"/>
            <c:invertIfNegative val="0"/>
            <c:bubble3D val="0"/>
            <c:spPr>
              <a:solidFill>
                <a:srgbClr val="FFC000"/>
              </a:solidFill>
              <a:ln>
                <a:noFill/>
              </a:ln>
              <a:effectLst/>
            </c:spPr>
            <c:extLst>
              <c:ext xmlns:c16="http://schemas.microsoft.com/office/drawing/2014/chart" uri="{C3380CC4-5D6E-409C-BE32-E72D297353CC}">
                <c16:uniqueId val="{00000002-EAFA-40AD-A97E-083715B44E62}"/>
              </c:ext>
            </c:extLst>
          </c:dPt>
          <c:dPt>
            <c:idx val="3"/>
            <c:invertIfNegative val="0"/>
            <c:bubble3D val="0"/>
            <c:spPr>
              <a:solidFill>
                <a:srgbClr val="997200"/>
              </a:solidFill>
              <a:ln>
                <a:noFill/>
              </a:ln>
              <a:effectLst/>
            </c:spPr>
            <c:extLst>
              <c:ext xmlns:c16="http://schemas.microsoft.com/office/drawing/2014/chart" uri="{C3380CC4-5D6E-409C-BE32-E72D297353CC}">
                <c16:uniqueId val="{00000001-EAFA-40AD-A97E-083715B44E62}"/>
              </c:ext>
            </c:extLst>
          </c:dPt>
          <c:cat>
            <c:strRef>
              <c:f>'[PNIPE_invetario_estados_SERGIPE_revisado_(FFB)(1).xlsx]Planilha1'!$A$32:$A$35</c:f>
              <c:strCache>
                <c:ptCount val="4"/>
                <c:pt idx="0">
                  <c:v>  Ciência da Computação</c:v>
                </c:pt>
                <c:pt idx="1">
                  <c:v>  Física</c:v>
                </c:pt>
                <c:pt idx="2">
                  <c:v>  Geociências</c:v>
                </c:pt>
                <c:pt idx="3">
                  <c:v>  Química</c:v>
                </c:pt>
              </c:strCache>
            </c:strRef>
          </c:cat>
          <c:val>
            <c:numRef>
              <c:f>'[PNIPE_invetario_estados_SERGIPE_revisado_(FFB)(1).xlsx]Planilha1'!$B$32:$B$35</c:f>
              <c:numCache>
                <c:formatCode>General</c:formatCode>
                <c:ptCount val="4"/>
                <c:pt idx="0">
                  <c:v>7</c:v>
                </c:pt>
                <c:pt idx="1">
                  <c:v>2</c:v>
                </c:pt>
                <c:pt idx="2">
                  <c:v>2</c:v>
                </c:pt>
                <c:pt idx="3">
                  <c:v>8</c:v>
                </c:pt>
              </c:numCache>
            </c:numRef>
          </c:val>
          <c:extLst>
            <c:ext xmlns:c16="http://schemas.microsoft.com/office/drawing/2014/chart" uri="{C3380CC4-5D6E-409C-BE32-E72D297353CC}">
              <c16:uniqueId val="{00000000-EAFA-40AD-A97E-083715B44E62}"/>
            </c:ext>
          </c:extLst>
        </c:ser>
        <c:dLbls>
          <c:showLegendKey val="0"/>
          <c:showVal val="0"/>
          <c:showCatName val="0"/>
          <c:showSerName val="0"/>
          <c:showPercent val="0"/>
          <c:showBubbleSize val="0"/>
        </c:dLbls>
        <c:gapWidth val="182"/>
        <c:axId val="1046619663"/>
        <c:axId val="1046619247"/>
      </c:barChart>
      <c:catAx>
        <c:axId val="104661966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046619247"/>
        <c:crosses val="autoZero"/>
        <c:auto val="1"/>
        <c:lblAlgn val="ctr"/>
        <c:lblOffset val="100"/>
        <c:noMultiLvlLbl val="0"/>
      </c:catAx>
      <c:valAx>
        <c:axId val="1046619247"/>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04661966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pt-BR"/>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925089359958302"/>
          <c:y val="4.1666470157986836E-2"/>
          <c:w val="0.5237465470466045"/>
          <c:h val="0.9088545580820534"/>
        </c:manualLayout>
      </c:layout>
      <c:doughnutChart>
        <c:varyColors val="1"/>
        <c:ser>
          <c:idx val="0"/>
          <c:order val="0"/>
          <c:dPt>
            <c:idx val="0"/>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2A62-4F41-A556-D1FF648AD21F}"/>
              </c:ext>
            </c:extLst>
          </c:dPt>
          <c:dPt>
            <c:idx val="1"/>
            <c:bubble3D val="0"/>
            <c:spPr>
              <a:solidFill>
                <a:srgbClr val="C0000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2A62-4F41-A556-D1FF648AD21F}"/>
              </c:ext>
            </c:extLst>
          </c:dPt>
          <c:dPt>
            <c:idx val="2"/>
            <c:bubble3D val="0"/>
            <c:spPr>
              <a:solidFill>
                <a:srgbClr val="FFC00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2A62-4F41-A556-D1FF648AD21F}"/>
              </c:ext>
            </c:extLst>
          </c:dPt>
          <c:dPt>
            <c:idx val="3"/>
            <c:bubble3D val="0"/>
            <c:spPr>
              <a:solidFill>
                <a:srgbClr val="99720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2A62-4F41-A556-D1FF648AD21F}"/>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pt-BR"/>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'[PNIPE_invetario_estados_SERGIPE_revisado_(FFB)(1).xlsx]Planilha1'!$A$32:$A$35</c:f>
              <c:strCache>
                <c:ptCount val="4"/>
                <c:pt idx="0">
                  <c:v>  Ciência da Computação</c:v>
                </c:pt>
                <c:pt idx="1">
                  <c:v>  Física</c:v>
                </c:pt>
                <c:pt idx="2">
                  <c:v>  Geociências</c:v>
                </c:pt>
                <c:pt idx="3">
                  <c:v>  Química</c:v>
                </c:pt>
              </c:strCache>
            </c:strRef>
          </c:cat>
          <c:val>
            <c:numRef>
              <c:f>'[PNIPE_invetario_estados_SERGIPE_revisado_(FFB)(1).xlsx]Planilha1'!$B$32:$B$35</c:f>
              <c:numCache>
                <c:formatCode>General</c:formatCode>
                <c:ptCount val="4"/>
                <c:pt idx="0">
                  <c:v>7</c:v>
                </c:pt>
                <c:pt idx="1">
                  <c:v>2</c:v>
                </c:pt>
                <c:pt idx="2">
                  <c:v>2</c:v>
                </c:pt>
                <c:pt idx="3">
                  <c:v>8</c:v>
                </c:pt>
              </c:numCache>
            </c:numRef>
          </c:val>
          <c:extLst>
            <c:ext xmlns:c16="http://schemas.microsoft.com/office/drawing/2014/chart" uri="{C3380CC4-5D6E-409C-BE32-E72D297353CC}">
              <c16:uniqueId val="{00000008-2A62-4F41-A556-D1FF648AD21F}"/>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ayout>
        <c:manualLayout>
          <c:xMode val="edge"/>
          <c:yMode val="edge"/>
          <c:x val="0.69618902185039899"/>
          <c:y val="0.2013257056524167"/>
          <c:w val="0.27529756225064794"/>
          <c:h val="0.59474421644197351"/>
        </c:manualLayout>
      </c:layout>
      <c:overlay val="0"/>
      <c:spPr>
        <a:noFill/>
        <a:ln>
          <a:noFill/>
        </a:ln>
        <a:effectLst/>
      </c:spPr>
      <c:txPr>
        <a:bodyPr rot="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endParaRPr lang="pt-BR"/>
        </a:p>
      </c:txPr>
    </c:legend>
    <c:plotVisOnly val="1"/>
    <c:dispBlanksAs val="gap"/>
    <c:showDLblsOverMax val="0"/>
  </c:chart>
  <c:spPr>
    <a:noFill/>
    <a:ln w="9525" cap="flat" cmpd="sng" algn="ctr">
      <a:noFill/>
      <a:round/>
    </a:ln>
    <a:effectLst/>
  </c:spPr>
  <c:txPr>
    <a:bodyPr/>
    <a:lstStyle/>
    <a:p>
      <a:pPr>
        <a:defRPr/>
      </a:pPr>
      <a:endParaRPr lang="pt-BR"/>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48611988901859"/>
          <c:y val="3.6974432865948162E-2"/>
          <c:w val="0.78742127816452789"/>
          <c:h val="0.9630253750633968"/>
        </c:manualLayout>
      </c:layout>
      <c:doughnutChart>
        <c:varyColors val="1"/>
        <c:ser>
          <c:idx val="0"/>
          <c:order val="0"/>
          <c:spPr>
            <a:noFill/>
            <a:ln>
              <a:solidFill>
                <a:schemeClr val="tx1"/>
              </a:solidFill>
            </a:ln>
          </c:spPr>
          <c:dPt>
            <c:idx val="0"/>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058C-4B22-8253-741CC6821CDD}"/>
              </c:ext>
            </c:extLst>
          </c:dPt>
          <c:dPt>
            <c:idx val="1"/>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058C-4B22-8253-741CC6821CDD}"/>
              </c:ext>
            </c:extLst>
          </c:dPt>
          <c:dPt>
            <c:idx val="2"/>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058C-4B22-8253-741CC6821CDD}"/>
              </c:ext>
            </c:extLst>
          </c:dPt>
          <c:dPt>
            <c:idx val="3"/>
            <c:bubble3D val="0"/>
            <c:spPr>
              <a:solidFill>
                <a:srgbClr val="660033"/>
              </a:solid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058C-4B22-8253-741CC6821CDD}"/>
              </c:ext>
            </c:extLst>
          </c:dPt>
          <c:dPt>
            <c:idx val="4"/>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058C-4B22-8253-741CC6821CDD}"/>
              </c:ext>
            </c:extLst>
          </c:dPt>
          <c:dPt>
            <c:idx val="5"/>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058C-4B22-8253-741CC6821CDD}"/>
              </c:ext>
            </c:extLst>
          </c:dPt>
          <c:dPt>
            <c:idx val="6"/>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058C-4B22-8253-741CC6821CDD}"/>
              </c:ext>
            </c:extLst>
          </c:dPt>
          <c:dPt>
            <c:idx val="7"/>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058C-4B22-8253-741CC6821CDD}"/>
              </c:ext>
            </c:extLst>
          </c:dPt>
          <c:dLbls>
            <c:delete val="1"/>
          </c:dLbls>
          <c:cat>
            <c:strRef>
              <c:f>'[PNIPE_invetario_estados_SERGIPE_revisado_(FFB)(1).xlsx]Planilha1'!$A$63:$A$70</c:f>
              <c:strCache>
                <c:ptCount val="8"/>
                <c:pt idx="0">
                  <c:v>Ciências Agrárias</c:v>
                </c:pt>
                <c:pt idx="1">
                  <c:v>Ciências Biológicas</c:v>
                </c:pt>
                <c:pt idx="2">
                  <c:v>  Ciências da Saúde</c:v>
                </c:pt>
                <c:pt idx="3">
                  <c:v>Ciências Exatas e da Terra</c:v>
                </c:pt>
                <c:pt idx="4">
                  <c:v>Ciências Humanas</c:v>
                </c:pt>
                <c:pt idx="5">
                  <c:v>Ciências Sociais Aplicadas</c:v>
                </c:pt>
                <c:pt idx="6">
                  <c:v>Engenharias</c:v>
                </c:pt>
                <c:pt idx="7">
                  <c:v>  Linguística, Letras e Artes</c:v>
                </c:pt>
              </c:strCache>
            </c:strRef>
          </c:cat>
          <c:val>
            <c:numRef>
              <c:f>'[PNIPE_invetario_estados_SERGIPE_revisado_(FFB)(1).xlsx]Planilha1'!$B$63:$B$70</c:f>
              <c:numCache>
                <c:formatCode>General</c:formatCode>
                <c:ptCount val="8"/>
                <c:pt idx="0">
                  <c:v>15</c:v>
                </c:pt>
                <c:pt idx="1">
                  <c:v>26</c:v>
                </c:pt>
                <c:pt idx="2">
                  <c:v>5</c:v>
                </c:pt>
                <c:pt idx="3">
                  <c:v>19</c:v>
                </c:pt>
                <c:pt idx="4">
                  <c:v>4</c:v>
                </c:pt>
                <c:pt idx="5">
                  <c:v>4</c:v>
                </c:pt>
                <c:pt idx="6">
                  <c:v>26</c:v>
                </c:pt>
                <c:pt idx="7">
                  <c:v>1</c:v>
                </c:pt>
              </c:numCache>
            </c:numRef>
          </c:val>
          <c:extLst>
            <c:ext xmlns:c16="http://schemas.microsoft.com/office/drawing/2014/chart" uri="{C3380CC4-5D6E-409C-BE32-E72D297353CC}">
              <c16:uniqueId val="{00000010-058C-4B22-8253-741CC6821CDD}"/>
            </c:ext>
          </c:extLst>
        </c:ser>
        <c:dLbls>
          <c:showLegendKey val="0"/>
          <c:showVal val="0"/>
          <c:showCatName val="0"/>
          <c:showSerName val="0"/>
          <c:showPercent val="1"/>
          <c:showBubbleSize val="0"/>
          <c:showLeaderLines val="1"/>
        </c:dLbls>
        <c:firstSliceAng val="0"/>
        <c:holeSize val="50"/>
      </c:doughnutChart>
      <c:spPr>
        <a:noFill/>
        <a:ln>
          <a:noFill/>
        </a:ln>
        <a:effectLst/>
      </c:spPr>
    </c:plotArea>
    <c:plotVisOnly val="1"/>
    <c:dispBlanksAs val="gap"/>
    <c:showDLblsOverMax val="0"/>
  </c:chart>
  <c:spPr>
    <a:noFill/>
    <a:ln w="9525" cap="flat" cmpd="sng" algn="ctr">
      <a:noFill/>
      <a:round/>
    </a:ln>
    <a:effectLst/>
  </c:spPr>
  <c:txPr>
    <a:bodyPr/>
    <a:lstStyle/>
    <a:p>
      <a:pPr>
        <a:defRPr/>
      </a:pPr>
      <a:endParaRPr lang="pt-BR"/>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92D050"/>
              </a:solidFill>
              <a:ln>
                <a:noFill/>
              </a:ln>
              <a:effectLst/>
            </c:spPr>
            <c:extLst>
              <c:ext xmlns:c16="http://schemas.microsoft.com/office/drawing/2014/chart" uri="{C3380CC4-5D6E-409C-BE32-E72D297353CC}">
                <c16:uniqueId val="{00000002-3FEB-4E1A-84E0-1E16D73ADBF6}"/>
              </c:ext>
            </c:extLst>
          </c:dPt>
          <c:dPt>
            <c:idx val="1"/>
            <c:invertIfNegative val="0"/>
            <c:bubble3D val="0"/>
            <c:spPr>
              <a:solidFill>
                <a:srgbClr val="C00000"/>
              </a:solidFill>
              <a:ln>
                <a:noFill/>
              </a:ln>
              <a:effectLst/>
            </c:spPr>
            <c:extLst>
              <c:ext xmlns:c16="http://schemas.microsoft.com/office/drawing/2014/chart" uri="{C3380CC4-5D6E-409C-BE32-E72D297353CC}">
                <c16:uniqueId val="{00000001-3FEB-4E1A-84E0-1E16D73ADBF6}"/>
              </c:ext>
            </c:extLst>
          </c:dPt>
          <c:cat>
            <c:strRef>
              <c:f>'[PNIPE_invetario_estados_SERGIPE_revisado_(FFB)(1).xlsx]Planilha1'!$A$39:$A$40</c:f>
              <c:strCache>
                <c:ptCount val="2"/>
                <c:pt idx="0">
                  <c:v>  Arqueologia</c:v>
                </c:pt>
                <c:pt idx="1">
                  <c:v>  Psicologia</c:v>
                </c:pt>
              </c:strCache>
            </c:strRef>
          </c:cat>
          <c:val>
            <c:numRef>
              <c:f>'[PNIPE_invetario_estados_SERGIPE_revisado_(FFB)(1).xlsx]Planilha1'!$B$39:$B$40</c:f>
              <c:numCache>
                <c:formatCode>General</c:formatCode>
                <c:ptCount val="2"/>
                <c:pt idx="0">
                  <c:v>1</c:v>
                </c:pt>
                <c:pt idx="1">
                  <c:v>3</c:v>
                </c:pt>
              </c:numCache>
            </c:numRef>
          </c:val>
          <c:extLst>
            <c:ext xmlns:c16="http://schemas.microsoft.com/office/drawing/2014/chart" uri="{C3380CC4-5D6E-409C-BE32-E72D297353CC}">
              <c16:uniqueId val="{00000000-3FEB-4E1A-84E0-1E16D73ADBF6}"/>
            </c:ext>
          </c:extLst>
        </c:ser>
        <c:dLbls>
          <c:showLegendKey val="0"/>
          <c:showVal val="0"/>
          <c:showCatName val="0"/>
          <c:showSerName val="0"/>
          <c:showPercent val="0"/>
          <c:showBubbleSize val="0"/>
        </c:dLbls>
        <c:gapWidth val="182"/>
        <c:axId val="1380945855"/>
        <c:axId val="1380944191"/>
      </c:barChart>
      <c:catAx>
        <c:axId val="138094585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380944191"/>
        <c:crosses val="autoZero"/>
        <c:auto val="1"/>
        <c:lblAlgn val="ctr"/>
        <c:lblOffset val="100"/>
        <c:noMultiLvlLbl val="0"/>
      </c:catAx>
      <c:valAx>
        <c:axId val="1380944191"/>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38094585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pt-BR"/>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19861716002657"/>
          <c:y val="2.5333266012796382E-2"/>
          <c:w val="0.61183887186299657"/>
          <c:h val="0.93576642278627964"/>
        </c:manualLayout>
      </c:layout>
      <c:doughnutChart>
        <c:varyColors val="1"/>
        <c:ser>
          <c:idx val="0"/>
          <c:order val="0"/>
          <c:dPt>
            <c:idx val="0"/>
            <c:bubble3D val="0"/>
            <c:spPr>
              <a:solidFill>
                <a:srgbClr val="92D05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6B0C-44BE-9B10-0E7339B61E51}"/>
              </c:ext>
            </c:extLst>
          </c:dPt>
          <c:dPt>
            <c:idx val="1"/>
            <c:bubble3D val="0"/>
            <c:spPr>
              <a:solidFill>
                <a:srgbClr val="C0000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6B0C-44BE-9B10-0E7339B61E51}"/>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pt-BR"/>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'[PNIPE_invetario_estados_SERGIPE_revisado_(FFB)(1).xlsx]Planilha1'!$A$39:$A$40</c:f>
              <c:strCache>
                <c:ptCount val="2"/>
                <c:pt idx="0">
                  <c:v>  Arqueologia</c:v>
                </c:pt>
                <c:pt idx="1">
                  <c:v>  Psicologia</c:v>
                </c:pt>
              </c:strCache>
            </c:strRef>
          </c:cat>
          <c:val>
            <c:numRef>
              <c:f>'[PNIPE_invetario_estados_SERGIPE_revisado_(FFB)(1).xlsx]Planilha1'!$B$39:$B$40</c:f>
              <c:numCache>
                <c:formatCode>General</c:formatCode>
                <c:ptCount val="2"/>
                <c:pt idx="0">
                  <c:v>1</c:v>
                </c:pt>
                <c:pt idx="1">
                  <c:v>3</c:v>
                </c:pt>
              </c:numCache>
            </c:numRef>
          </c:val>
          <c:extLst>
            <c:ext xmlns:c16="http://schemas.microsoft.com/office/drawing/2014/chart" uri="{C3380CC4-5D6E-409C-BE32-E72D297353CC}">
              <c16:uniqueId val="{00000004-6B0C-44BE-9B10-0E7339B61E51}"/>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ayout>
        <c:manualLayout>
          <c:xMode val="edge"/>
          <c:yMode val="edge"/>
          <c:x val="0.75033156452005645"/>
          <c:y val="0.21364700789568133"/>
          <c:w val="0.16633464363963604"/>
          <c:h val="0.50448483937593858"/>
        </c:manualLayout>
      </c:layout>
      <c:overlay val="0"/>
      <c:spPr>
        <a:noFill/>
        <a:ln>
          <a:noFill/>
        </a:ln>
        <a:effectLst/>
      </c:spPr>
      <c:txPr>
        <a:bodyPr rot="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endParaRPr lang="pt-BR"/>
        </a:p>
      </c:txPr>
    </c:legend>
    <c:plotVisOnly val="1"/>
    <c:dispBlanksAs val="gap"/>
    <c:showDLblsOverMax val="0"/>
  </c:chart>
  <c:spPr>
    <a:noFill/>
    <a:ln w="9525" cap="flat" cmpd="sng" algn="ctr">
      <a:noFill/>
      <a:round/>
    </a:ln>
    <a:effectLst/>
  </c:spPr>
  <c:txPr>
    <a:bodyPr/>
    <a:lstStyle/>
    <a:p>
      <a:pPr>
        <a:defRPr/>
      </a:pPr>
      <a:endParaRPr lang="pt-B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r>
              <a:rPr lang="en-US"/>
              <a:t>Laboratórios Brasileiros atuação por Grande Área do Conhecimento </a:t>
            </a:r>
          </a:p>
        </c:rich>
      </c:tx>
      <c:overlay val="0"/>
      <c:spPr>
        <a:noFill/>
        <a:ln>
          <a:noFill/>
        </a:ln>
        <a:effectLst/>
      </c:spPr>
      <c:txPr>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endParaRPr lang="pt-BR"/>
        </a:p>
      </c:txPr>
    </c:title>
    <c:autoTitleDeleted val="0"/>
    <c:plotArea>
      <c:layout>
        <c:manualLayout>
          <c:layoutTarget val="inner"/>
          <c:xMode val="edge"/>
          <c:yMode val="edge"/>
          <c:x val="8.4860140338348267E-2"/>
          <c:y val="8.7931307358749322E-2"/>
          <c:w val="0.61314017616540983"/>
          <c:h val="0.75199593229563899"/>
        </c:manualLayout>
      </c:layout>
      <c:doughnutChart>
        <c:varyColors val="1"/>
        <c:dLbls>
          <c:showLegendKey val="0"/>
          <c:showVal val="0"/>
          <c:showCatName val="0"/>
          <c:showSerName val="0"/>
          <c:showPercent val="1"/>
          <c:showBubbleSize val="0"/>
          <c:showLeaderLines val="0"/>
        </c:dLbls>
        <c:firstSliceAng val="0"/>
        <c:holeSize val="50"/>
      </c:doughnutChart>
      <c:spPr>
        <a:noFill/>
        <a:ln>
          <a:noFill/>
        </a:ln>
        <a:effectLst/>
      </c:spPr>
    </c:plotArea>
    <c:legend>
      <c:legendPos val="t"/>
      <c:layout>
        <c:manualLayout>
          <c:xMode val="edge"/>
          <c:yMode val="edge"/>
          <c:x val="0.65653852778969923"/>
          <c:y val="7.4743065029558894E-2"/>
          <c:w val="0.32021908273701605"/>
          <c:h val="0.84629419958248753"/>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pt-BR"/>
        </a:p>
      </c:txPr>
    </c:legend>
    <c:plotVisOnly val="1"/>
    <c:dispBlanksAs val="gap"/>
    <c:showDLblsOverMax val="0"/>
  </c:chart>
  <c:spPr>
    <a:noFill/>
    <a:ln>
      <a:noFill/>
    </a:ln>
    <a:effectLst/>
  </c:spPr>
  <c:txPr>
    <a:bodyPr/>
    <a:lstStyle/>
    <a:p>
      <a:pPr>
        <a:defRPr/>
      </a:pPr>
      <a:endParaRPr lang="pt-BR"/>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48611988901859"/>
          <c:y val="3.6974432865948162E-2"/>
          <c:w val="0.82745415611761219"/>
          <c:h val="0.96302544787202293"/>
        </c:manualLayout>
      </c:layout>
      <c:doughnutChart>
        <c:varyColors val="1"/>
        <c:dLbls>
          <c:showLegendKey val="0"/>
          <c:showVal val="0"/>
          <c:showCatName val="0"/>
          <c:showSerName val="0"/>
          <c:showPercent val="1"/>
          <c:showBubbleSize val="0"/>
          <c:showLeaderLines val="0"/>
        </c:dLbls>
        <c:firstSliceAng val="0"/>
        <c:holeSize val="50"/>
      </c:doughnutChart>
      <c:spPr>
        <a:noFill/>
        <a:ln>
          <a:noFill/>
        </a:ln>
        <a:effectLst/>
      </c:spPr>
    </c:plotArea>
    <c:plotVisOnly val="1"/>
    <c:dispBlanksAs val="gap"/>
    <c:showDLblsOverMax val="0"/>
  </c:chart>
  <c:spPr>
    <a:noFill/>
    <a:ln w="9525" cap="flat" cmpd="sng" algn="ctr">
      <a:noFill/>
      <a:round/>
    </a:ln>
    <a:effectLst/>
  </c:spPr>
  <c:txPr>
    <a:bodyPr/>
    <a:lstStyle/>
    <a:p>
      <a:pPr>
        <a:defRPr/>
      </a:pPr>
      <a:endParaRPr lang="pt-BR"/>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48611988901859"/>
          <c:y val="3.6974432865948162E-2"/>
          <c:w val="0.78742127816452789"/>
          <c:h val="0.9630253750633968"/>
        </c:manualLayout>
      </c:layout>
      <c:doughnutChart>
        <c:varyColors val="1"/>
        <c:ser>
          <c:idx val="0"/>
          <c:order val="0"/>
          <c:spPr>
            <a:noFill/>
            <a:ln>
              <a:solidFill>
                <a:schemeClr val="tx1"/>
              </a:solidFill>
            </a:ln>
          </c:spPr>
          <c:dPt>
            <c:idx val="0"/>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4190-41FA-BE84-586DB9410E75}"/>
              </c:ext>
            </c:extLst>
          </c:dPt>
          <c:dPt>
            <c:idx val="1"/>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4190-41FA-BE84-586DB9410E75}"/>
              </c:ext>
            </c:extLst>
          </c:dPt>
          <c:dPt>
            <c:idx val="2"/>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4190-41FA-BE84-586DB9410E75}"/>
              </c:ext>
            </c:extLst>
          </c:dPt>
          <c:dPt>
            <c:idx val="3"/>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4190-41FA-BE84-586DB9410E75}"/>
              </c:ext>
            </c:extLst>
          </c:dPt>
          <c:dPt>
            <c:idx val="4"/>
            <c:bubble3D val="0"/>
            <c:spPr>
              <a:solidFill>
                <a:srgbClr val="FFC000"/>
              </a:solid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4190-41FA-BE84-586DB9410E75}"/>
              </c:ext>
            </c:extLst>
          </c:dPt>
          <c:dPt>
            <c:idx val="5"/>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4190-41FA-BE84-586DB9410E75}"/>
              </c:ext>
            </c:extLst>
          </c:dPt>
          <c:dPt>
            <c:idx val="6"/>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4190-41FA-BE84-586DB9410E75}"/>
              </c:ext>
            </c:extLst>
          </c:dPt>
          <c:dPt>
            <c:idx val="7"/>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4190-41FA-BE84-586DB9410E75}"/>
              </c:ext>
            </c:extLst>
          </c:dPt>
          <c:dLbls>
            <c:delete val="1"/>
          </c:dLbls>
          <c:cat>
            <c:strRef>
              <c:f>'[PNIPE_invetario_estados_SERGIPE_revisado_(FFB)(1).xlsx]Planilha1'!$A$63:$A$70</c:f>
              <c:strCache>
                <c:ptCount val="8"/>
                <c:pt idx="0">
                  <c:v>Ciências Agrárias</c:v>
                </c:pt>
                <c:pt idx="1">
                  <c:v>Ciências Biológicas</c:v>
                </c:pt>
                <c:pt idx="2">
                  <c:v>  Ciências da Saúde</c:v>
                </c:pt>
                <c:pt idx="3">
                  <c:v>Ciências Exatas e da Terra</c:v>
                </c:pt>
                <c:pt idx="4">
                  <c:v>Ciências Humanas</c:v>
                </c:pt>
                <c:pt idx="5">
                  <c:v>Ciências Sociais Aplicadas</c:v>
                </c:pt>
                <c:pt idx="6">
                  <c:v>Engenharias</c:v>
                </c:pt>
                <c:pt idx="7">
                  <c:v>  Linguística, Letras e Artes</c:v>
                </c:pt>
              </c:strCache>
            </c:strRef>
          </c:cat>
          <c:val>
            <c:numRef>
              <c:f>'[PNIPE_invetario_estados_SERGIPE_revisado_(FFB)(1).xlsx]Planilha1'!$B$63:$B$70</c:f>
              <c:numCache>
                <c:formatCode>General</c:formatCode>
                <c:ptCount val="8"/>
                <c:pt idx="0">
                  <c:v>15</c:v>
                </c:pt>
                <c:pt idx="1">
                  <c:v>26</c:v>
                </c:pt>
                <c:pt idx="2">
                  <c:v>5</c:v>
                </c:pt>
                <c:pt idx="3">
                  <c:v>19</c:v>
                </c:pt>
                <c:pt idx="4">
                  <c:v>4</c:v>
                </c:pt>
                <c:pt idx="5">
                  <c:v>4</c:v>
                </c:pt>
                <c:pt idx="6">
                  <c:v>26</c:v>
                </c:pt>
                <c:pt idx="7">
                  <c:v>1</c:v>
                </c:pt>
              </c:numCache>
            </c:numRef>
          </c:val>
          <c:extLst>
            <c:ext xmlns:c16="http://schemas.microsoft.com/office/drawing/2014/chart" uri="{C3380CC4-5D6E-409C-BE32-E72D297353CC}">
              <c16:uniqueId val="{00000010-4190-41FA-BE84-586DB9410E75}"/>
            </c:ext>
          </c:extLst>
        </c:ser>
        <c:dLbls>
          <c:showLegendKey val="0"/>
          <c:showVal val="0"/>
          <c:showCatName val="0"/>
          <c:showSerName val="0"/>
          <c:showPercent val="1"/>
          <c:showBubbleSize val="0"/>
          <c:showLeaderLines val="1"/>
        </c:dLbls>
        <c:firstSliceAng val="0"/>
        <c:holeSize val="50"/>
      </c:doughnutChart>
      <c:spPr>
        <a:noFill/>
        <a:ln>
          <a:noFill/>
        </a:ln>
        <a:effectLst/>
      </c:spPr>
    </c:plotArea>
    <c:plotVisOnly val="1"/>
    <c:dispBlanksAs val="gap"/>
    <c:showDLblsOverMax val="0"/>
  </c:chart>
  <c:spPr>
    <a:noFill/>
    <a:ln w="9525" cap="flat" cmpd="sng" algn="ctr">
      <a:noFill/>
      <a:round/>
    </a:ln>
    <a:effectLst/>
  </c:spPr>
  <c:txPr>
    <a:bodyPr/>
    <a:lstStyle/>
    <a:p>
      <a:pPr>
        <a:defRPr/>
      </a:pPr>
      <a:endParaRPr lang="pt-BR"/>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997200"/>
            </a:solidFill>
            <a:ln>
              <a:noFill/>
            </a:ln>
            <a:effectLst/>
          </c:spPr>
          <c:invertIfNegative val="0"/>
          <c:dPt>
            <c:idx val="0"/>
            <c:invertIfNegative val="0"/>
            <c:bubble3D val="0"/>
            <c:spPr>
              <a:solidFill>
                <a:srgbClr val="FFC000"/>
              </a:solidFill>
              <a:ln>
                <a:noFill/>
              </a:ln>
              <a:effectLst/>
            </c:spPr>
            <c:extLst>
              <c:ext xmlns:c16="http://schemas.microsoft.com/office/drawing/2014/chart" uri="{C3380CC4-5D6E-409C-BE32-E72D297353CC}">
                <c16:uniqueId val="{00000003-A9DC-42EA-BC04-C0953D189962}"/>
              </c:ext>
            </c:extLst>
          </c:dPt>
          <c:dPt>
            <c:idx val="1"/>
            <c:invertIfNegative val="0"/>
            <c:bubble3D val="0"/>
            <c:spPr>
              <a:solidFill>
                <a:schemeClr val="tx1"/>
              </a:solidFill>
              <a:ln>
                <a:noFill/>
              </a:ln>
              <a:effectLst/>
            </c:spPr>
            <c:extLst>
              <c:ext xmlns:c16="http://schemas.microsoft.com/office/drawing/2014/chart" uri="{C3380CC4-5D6E-409C-BE32-E72D297353CC}">
                <c16:uniqueId val="{00000001-A9DC-42EA-BC04-C0953D189962}"/>
              </c:ext>
            </c:extLst>
          </c:dPt>
          <c:dPt>
            <c:idx val="2"/>
            <c:invertIfNegative val="0"/>
            <c:bubble3D val="0"/>
            <c:spPr>
              <a:solidFill>
                <a:srgbClr val="00B0F0"/>
              </a:solidFill>
              <a:ln>
                <a:noFill/>
              </a:ln>
              <a:effectLst/>
            </c:spPr>
            <c:extLst>
              <c:ext xmlns:c16="http://schemas.microsoft.com/office/drawing/2014/chart" uri="{C3380CC4-5D6E-409C-BE32-E72D297353CC}">
                <c16:uniqueId val="{00000002-A9DC-42EA-BC04-C0953D189962}"/>
              </c:ext>
            </c:extLst>
          </c:dPt>
          <c:cat>
            <c:strRef>
              <c:f>'[PNIPE_invetario_estados_SERGIPE_revisado_(FFB)(1).xlsx]Planilha1'!$A$45:$A$47</c:f>
              <c:strCache>
                <c:ptCount val="3"/>
                <c:pt idx="0">
                  <c:v>  Administração</c:v>
                </c:pt>
                <c:pt idx="1">
                  <c:v>  Ciência da Informação</c:v>
                </c:pt>
                <c:pt idx="2">
                  <c:v>  Direito</c:v>
                </c:pt>
              </c:strCache>
            </c:strRef>
          </c:cat>
          <c:val>
            <c:numRef>
              <c:f>'[PNIPE_invetario_estados_SERGIPE_revisado_(FFB)(1).xlsx]Planilha1'!$B$45:$B$47</c:f>
              <c:numCache>
                <c:formatCode>General</c:formatCode>
                <c:ptCount val="3"/>
                <c:pt idx="0">
                  <c:v>1</c:v>
                </c:pt>
                <c:pt idx="1">
                  <c:v>2</c:v>
                </c:pt>
                <c:pt idx="2">
                  <c:v>1</c:v>
                </c:pt>
              </c:numCache>
            </c:numRef>
          </c:val>
          <c:extLst>
            <c:ext xmlns:c16="http://schemas.microsoft.com/office/drawing/2014/chart" uri="{C3380CC4-5D6E-409C-BE32-E72D297353CC}">
              <c16:uniqueId val="{00000000-A9DC-42EA-BC04-C0953D189962}"/>
            </c:ext>
          </c:extLst>
        </c:ser>
        <c:dLbls>
          <c:showLegendKey val="0"/>
          <c:showVal val="0"/>
          <c:showCatName val="0"/>
          <c:showSerName val="0"/>
          <c:showPercent val="0"/>
          <c:showBubbleSize val="0"/>
        </c:dLbls>
        <c:gapWidth val="182"/>
        <c:axId val="1049837583"/>
        <c:axId val="1049854223"/>
      </c:barChart>
      <c:catAx>
        <c:axId val="104983758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049854223"/>
        <c:crosses val="autoZero"/>
        <c:auto val="1"/>
        <c:lblAlgn val="ctr"/>
        <c:lblOffset val="100"/>
        <c:noMultiLvlLbl val="0"/>
      </c:catAx>
      <c:valAx>
        <c:axId val="1049854223"/>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04983758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pt-BR"/>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9194962859753769E-3"/>
          <c:y val="7.9069245864872434E-3"/>
          <c:w val="0.67494467114220813"/>
          <c:h val="0.97706532099803756"/>
        </c:manualLayout>
      </c:layout>
      <c:doughnutChart>
        <c:varyColors val="1"/>
        <c:ser>
          <c:idx val="0"/>
          <c:order val="0"/>
          <c:dPt>
            <c:idx val="0"/>
            <c:bubble3D val="0"/>
            <c:spPr>
              <a:solidFill>
                <a:srgbClr val="FFC00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D6DF-4E92-B307-7962864009DD}"/>
              </c:ext>
            </c:extLst>
          </c:dPt>
          <c:dPt>
            <c:idx val="1"/>
            <c:bubble3D val="0"/>
            <c:spPr>
              <a:solidFill>
                <a:schemeClr val="tx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D6DF-4E92-B307-7962864009DD}"/>
              </c:ext>
            </c:extLst>
          </c:dPt>
          <c:dPt>
            <c:idx val="2"/>
            <c:bubble3D val="0"/>
            <c:spPr>
              <a:solidFill>
                <a:srgbClr val="00B0F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D6DF-4E92-B307-7962864009DD}"/>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pt-BR"/>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'[PNIPE_invetario_estados_SERGIPE_revisado_(FFB)(1).xlsx]Planilha1'!$A$45:$A$47</c:f>
              <c:strCache>
                <c:ptCount val="3"/>
                <c:pt idx="0">
                  <c:v>  Administração</c:v>
                </c:pt>
                <c:pt idx="1">
                  <c:v>  Ciência da Informação</c:v>
                </c:pt>
                <c:pt idx="2">
                  <c:v>  Direito</c:v>
                </c:pt>
              </c:strCache>
            </c:strRef>
          </c:cat>
          <c:val>
            <c:numRef>
              <c:f>'[PNIPE_invetario_estados_SERGIPE_revisado_(FFB)(1).xlsx]Planilha1'!$B$45:$B$47</c:f>
              <c:numCache>
                <c:formatCode>General</c:formatCode>
                <c:ptCount val="3"/>
                <c:pt idx="0">
                  <c:v>1</c:v>
                </c:pt>
                <c:pt idx="1">
                  <c:v>2</c:v>
                </c:pt>
                <c:pt idx="2">
                  <c:v>1</c:v>
                </c:pt>
              </c:numCache>
            </c:numRef>
          </c:val>
          <c:extLst>
            <c:ext xmlns:c16="http://schemas.microsoft.com/office/drawing/2014/chart" uri="{C3380CC4-5D6E-409C-BE32-E72D297353CC}">
              <c16:uniqueId val="{00000006-D6DF-4E92-B307-7962864009DD}"/>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ayout>
        <c:manualLayout>
          <c:xMode val="edge"/>
          <c:yMode val="edge"/>
          <c:x val="0.68343036594381312"/>
          <c:y val="0.14111949547973168"/>
          <c:w val="0.27212515231412898"/>
          <c:h val="0.70850138524351125"/>
        </c:manualLayout>
      </c:layout>
      <c:overlay val="0"/>
      <c:spPr>
        <a:noFill/>
        <a:ln>
          <a:noFill/>
        </a:ln>
        <a:effectLst/>
      </c:spPr>
      <c:txPr>
        <a:bodyPr rot="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endParaRPr lang="pt-BR"/>
        </a:p>
      </c:txPr>
    </c:legend>
    <c:plotVisOnly val="1"/>
    <c:dispBlanksAs val="gap"/>
    <c:showDLblsOverMax val="0"/>
  </c:chart>
  <c:spPr>
    <a:noFill/>
    <a:ln w="9525" cap="flat" cmpd="sng" algn="ctr">
      <a:noFill/>
      <a:round/>
    </a:ln>
    <a:effectLst/>
  </c:spPr>
  <c:txPr>
    <a:bodyPr/>
    <a:lstStyle/>
    <a:p>
      <a:pPr>
        <a:defRPr/>
      </a:pPr>
      <a:endParaRPr lang="pt-BR"/>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48611988901859"/>
          <c:y val="3.6974432865948162E-2"/>
          <c:w val="0.82745415611761219"/>
          <c:h val="0.96302544787202293"/>
        </c:manualLayout>
      </c:layout>
      <c:doughnutChart>
        <c:varyColors val="1"/>
        <c:dLbls>
          <c:showLegendKey val="0"/>
          <c:showVal val="0"/>
          <c:showCatName val="0"/>
          <c:showSerName val="0"/>
          <c:showPercent val="1"/>
          <c:showBubbleSize val="0"/>
          <c:showLeaderLines val="0"/>
        </c:dLbls>
        <c:firstSliceAng val="0"/>
        <c:holeSize val="50"/>
      </c:doughnutChart>
      <c:spPr>
        <a:noFill/>
        <a:ln>
          <a:noFill/>
        </a:ln>
        <a:effectLst/>
      </c:spPr>
    </c:plotArea>
    <c:plotVisOnly val="1"/>
    <c:dispBlanksAs val="gap"/>
    <c:showDLblsOverMax val="0"/>
  </c:chart>
  <c:spPr>
    <a:noFill/>
    <a:ln w="9525" cap="flat" cmpd="sng" algn="ctr">
      <a:noFill/>
      <a:round/>
    </a:ln>
    <a:effectLst/>
  </c:spPr>
  <c:txPr>
    <a:bodyPr/>
    <a:lstStyle/>
    <a:p>
      <a:pPr>
        <a:defRPr/>
      </a:pPr>
      <a:endParaRPr lang="pt-BR"/>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48611988901859"/>
          <c:y val="3.6974432865948162E-2"/>
          <c:w val="0.78742127816452789"/>
          <c:h val="0.9630253750633968"/>
        </c:manualLayout>
      </c:layout>
      <c:doughnutChart>
        <c:varyColors val="1"/>
        <c:ser>
          <c:idx val="0"/>
          <c:order val="0"/>
          <c:spPr>
            <a:noFill/>
            <a:ln>
              <a:solidFill>
                <a:schemeClr val="tx1"/>
              </a:solidFill>
            </a:ln>
          </c:spPr>
          <c:dPt>
            <c:idx val="0"/>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3B72-4385-ABED-AE66FBDE3011}"/>
              </c:ext>
            </c:extLst>
          </c:dPt>
          <c:dPt>
            <c:idx val="1"/>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3B72-4385-ABED-AE66FBDE3011}"/>
              </c:ext>
            </c:extLst>
          </c:dPt>
          <c:dPt>
            <c:idx val="2"/>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3B72-4385-ABED-AE66FBDE3011}"/>
              </c:ext>
            </c:extLst>
          </c:dPt>
          <c:dPt>
            <c:idx val="3"/>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3B72-4385-ABED-AE66FBDE3011}"/>
              </c:ext>
            </c:extLst>
          </c:dPt>
          <c:dPt>
            <c:idx val="4"/>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3B72-4385-ABED-AE66FBDE3011}"/>
              </c:ext>
            </c:extLst>
          </c:dPt>
          <c:dPt>
            <c:idx val="5"/>
            <c:bubble3D val="0"/>
            <c:spPr>
              <a:solidFill>
                <a:srgbClr val="997200"/>
              </a:solid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3B72-4385-ABED-AE66FBDE3011}"/>
              </c:ext>
            </c:extLst>
          </c:dPt>
          <c:dPt>
            <c:idx val="6"/>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3B72-4385-ABED-AE66FBDE3011}"/>
              </c:ext>
            </c:extLst>
          </c:dPt>
          <c:dPt>
            <c:idx val="7"/>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3B72-4385-ABED-AE66FBDE3011}"/>
              </c:ext>
            </c:extLst>
          </c:dPt>
          <c:dLbls>
            <c:delete val="1"/>
          </c:dLbls>
          <c:cat>
            <c:strRef>
              <c:f>'[PNIPE_invetario_estados_SERGIPE_revisado_(FFB)(1).xlsx]Planilha1'!$A$63:$A$70</c:f>
              <c:strCache>
                <c:ptCount val="8"/>
                <c:pt idx="0">
                  <c:v>Ciências Agrárias</c:v>
                </c:pt>
                <c:pt idx="1">
                  <c:v>Ciências Biológicas</c:v>
                </c:pt>
                <c:pt idx="2">
                  <c:v>  Ciências da Saúde</c:v>
                </c:pt>
                <c:pt idx="3">
                  <c:v>Ciências Exatas e da Terra</c:v>
                </c:pt>
                <c:pt idx="4">
                  <c:v>Ciências Humanas</c:v>
                </c:pt>
                <c:pt idx="5">
                  <c:v>Ciências Sociais Aplicadas</c:v>
                </c:pt>
                <c:pt idx="6">
                  <c:v>Engenharias</c:v>
                </c:pt>
                <c:pt idx="7">
                  <c:v>  Linguística, Letras e Artes</c:v>
                </c:pt>
              </c:strCache>
            </c:strRef>
          </c:cat>
          <c:val>
            <c:numRef>
              <c:f>'[PNIPE_invetario_estados_SERGIPE_revisado_(FFB)(1).xlsx]Planilha1'!$B$63:$B$70</c:f>
              <c:numCache>
                <c:formatCode>General</c:formatCode>
                <c:ptCount val="8"/>
                <c:pt idx="0">
                  <c:v>15</c:v>
                </c:pt>
                <c:pt idx="1">
                  <c:v>26</c:v>
                </c:pt>
                <c:pt idx="2">
                  <c:v>5</c:v>
                </c:pt>
                <c:pt idx="3">
                  <c:v>19</c:v>
                </c:pt>
                <c:pt idx="4">
                  <c:v>4</c:v>
                </c:pt>
                <c:pt idx="5">
                  <c:v>4</c:v>
                </c:pt>
                <c:pt idx="6">
                  <c:v>26</c:v>
                </c:pt>
                <c:pt idx="7">
                  <c:v>1</c:v>
                </c:pt>
              </c:numCache>
            </c:numRef>
          </c:val>
          <c:extLst>
            <c:ext xmlns:c16="http://schemas.microsoft.com/office/drawing/2014/chart" uri="{C3380CC4-5D6E-409C-BE32-E72D297353CC}">
              <c16:uniqueId val="{00000010-3B72-4385-ABED-AE66FBDE3011}"/>
            </c:ext>
          </c:extLst>
        </c:ser>
        <c:dLbls>
          <c:showLegendKey val="0"/>
          <c:showVal val="0"/>
          <c:showCatName val="0"/>
          <c:showSerName val="0"/>
          <c:showPercent val="1"/>
          <c:showBubbleSize val="0"/>
          <c:showLeaderLines val="1"/>
        </c:dLbls>
        <c:firstSliceAng val="0"/>
        <c:holeSize val="50"/>
      </c:doughnutChart>
      <c:spPr>
        <a:noFill/>
        <a:ln>
          <a:noFill/>
        </a:ln>
        <a:effectLst/>
      </c:spPr>
    </c:plotArea>
    <c:plotVisOnly val="1"/>
    <c:dispBlanksAs val="gap"/>
    <c:showDLblsOverMax val="0"/>
  </c:chart>
  <c:spPr>
    <a:noFill/>
    <a:ln w="9525" cap="flat" cmpd="sng" algn="ctr">
      <a:noFill/>
      <a:round/>
    </a:ln>
    <a:effectLst/>
  </c:spPr>
  <c:txPr>
    <a:bodyPr/>
    <a:lstStyle/>
    <a:p>
      <a:pPr>
        <a:defRPr/>
      </a:pPr>
      <a:endParaRPr lang="pt-BR"/>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00B0F0"/>
              </a:solidFill>
              <a:ln>
                <a:noFill/>
              </a:ln>
              <a:effectLst/>
            </c:spPr>
            <c:extLst>
              <c:ext xmlns:c16="http://schemas.microsoft.com/office/drawing/2014/chart" uri="{C3380CC4-5D6E-409C-BE32-E72D297353CC}">
                <c16:uniqueId val="{00000009-279E-4904-A490-BB0604FDA12B}"/>
              </c:ext>
            </c:extLst>
          </c:dPt>
          <c:dPt>
            <c:idx val="1"/>
            <c:invertIfNegative val="0"/>
            <c:bubble3D val="0"/>
            <c:spPr>
              <a:solidFill>
                <a:srgbClr val="92D050"/>
              </a:solidFill>
              <a:ln>
                <a:noFill/>
              </a:ln>
              <a:effectLst/>
            </c:spPr>
            <c:extLst>
              <c:ext xmlns:c16="http://schemas.microsoft.com/office/drawing/2014/chart" uri="{C3380CC4-5D6E-409C-BE32-E72D297353CC}">
                <c16:uniqueId val="{00000008-279E-4904-A490-BB0604FDA12B}"/>
              </c:ext>
            </c:extLst>
          </c:dPt>
          <c:dPt>
            <c:idx val="2"/>
            <c:invertIfNegative val="0"/>
            <c:bubble3D val="0"/>
            <c:spPr>
              <a:solidFill>
                <a:schemeClr val="tx1"/>
              </a:solidFill>
              <a:ln>
                <a:noFill/>
              </a:ln>
              <a:effectLst/>
            </c:spPr>
            <c:extLst>
              <c:ext xmlns:c16="http://schemas.microsoft.com/office/drawing/2014/chart" uri="{C3380CC4-5D6E-409C-BE32-E72D297353CC}">
                <c16:uniqueId val="{00000007-279E-4904-A490-BB0604FDA12B}"/>
              </c:ext>
            </c:extLst>
          </c:dPt>
          <c:dPt>
            <c:idx val="3"/>
            <c:invertIfNegative val="0"/>
            <c:bubble3D val="0"/>
            <c:spPr>
              <a:solidFill>
                <a:srgbClr val="C00000"/>
              </a:solidFill>
              <a:ln>
                <a:noFill/>
              </a:ln>
              <a:effectLst/>
            </c:spPr>
            <c:extLst>
              <c:ext xmlns:c16="http://schemas.microsoft.com/office/drawing/2014/chart" uri="{C3380CC4-5D6E-409C-BE32-E72D297353CC}">
                <c16:uniqueId val="{00000006-279E-4904-A490-BB0604FDA12B}"/>
              </c:ext>
            </c:extLst>
          </c:dPt>
          <c:dPt>
            <c:idx val="4"/>
            <c:invertIfNegative val="0"/>
            <c:bubble3D val="0"/>
            <c:spPr>
              <a:solidFill>
                <a:schemeClr val="accent4"/>
              </a:solidFill>
              <a:ln>
                <a:noFill/>
              </a:ln>
              <a:effectLst/>
            </c:spPr>
            <c:extLst>
              <c:ext xmlns:c16="http://schemas.microsoft.com/office/drawing/2014/chart" uri="{C3380CC4-5D6E-409C-BE32-E72D297353CC}">
                <c16:uniqueId val="{00000005-279E-4904-A490-BB0604FDA12B}"/>
              </c:ext>
            </c:extLst>
          </c:dPt>
          <c:dPt>
            <c:idx val="5"/>
            <c:invertIfNegative val="0"/>
            <c:bubble3D val="0"/>
            <c:spPr>
              <a:solidFill>
                <a:srgbClr val="997200"/>
              </a:solidFill>
              <a:ln>
                <a:noFill/>
              </a:ln>
              <a:effectLst/>
            </c:spPr>
            <c:extLst>
              <c:ext xmlns:c16="http://schemas.microsoft.com/office/drawing/2014/chart" uri="{C3380CC4-5D6E-409C-BE32-E72D297353CC}">
                <c16:uniqueId val="{00000004-279E-4904-A490-BB0604FDA12B}"/>
              </c:ext>
            </c:extLst>
          </c:dPt>
          <c:dPt>
            <c:idx val="6"/>
            <c:invertIfNegative val="0"/>
            <c:bubble3D val="0"/>
            <c:spPr>
              <a:solidFill>
                <a:srgbClr val="0070C0"/>
              </a:solidFill>
              <a:ln>
                <a:noFill/>
              </a:ln>
              <a:effectLst/>
            </c:spPr>
            <c:extLst>
              <c:ext xmlns:c16="http://schemas.microsoft.com/office/drawing/2014/chart" uri="{C3380CC4-5D6E-409C-BE32-E72D297353CC}">
                <c16:uniqueId val="{00000003-279E-4904-A490-BB0604FDA12B}"/>
              </c:ext>
            </c:extLst>
          </c:dPt>
          <c:dPt>
            <c:idx val="7"/>
            <c:invertIfNegative val="0"/>
            <c:bubble3D val="0"/>
            <c:spPr>
              <a:solidFill>
                <a:srgbClr val="00B050"/>
              </a:solidFill>
              <a:ln>
                <a:noFill/>
              </a:ln>
              <a:effectLst/>
            </c:spPr>
            <c:extLst>
              <c:ext xmlns:c16="http://schemas.microsoft.com/office/drawing/2014/chart" uri="{C3380CC4-5D6E-409C-BE32-E72D297353CC}">
                <c16:uniqueId val="{00000002-279E-4904-A490-BB0604FDA12B}"/>
              </c:ext>
            </c:extLst>
          </c:dPt>
          <c:dPt>
            <c:idx val="8"/>
            <c:invertIfNegative val="0"/>
            <c:bubble3D val="0"/>
            <c:spPr>
              <a:solidFill>
                <a:srgbClr val="FFC000"/>
              </a:solidFill>
              <a:ln>
                <a:noFill/>
              </a:ln>
              <a:effectLst/>
            </c:spPr>
            <c:extLst>
              <c:ext xmlns:c16="http://schemas.microsoft.com/office/drawing/2014/chart" uri="{C3380CC4-5D6E-409C-BE32-E72D297353CC}">
                <c16:uniqueId val="{00000001-279E-4904-A490-BB0604FDA12B}"/>
              </c:ext>
            </c:extLst>
          </c:dPt>
          <c:cat>
            <c:strRef>
              <c:f>'[PNIPE_invetario_estados_SERGIPE_revisado_(FFB)(1).xlsx]Planilha1'!$A$52:$A$60</c:f>
              <c:strCache>
                <c:ptCount val="9"/>
                <c:pt idx="0">
                  <c:v>  Engenharia Civil</c:v>
                </c:pt>
                <c:pt idx="1">
                  <c:v>  Engenharia de Energia</c:v>
                </c:pt>
                <c:pt idx="2">
                  <c:v>  Engenharia de Materiais e Metalúrgica</c:v>
                </c:pt>
                <c:pt idx="3">
                  <c:v>  Engenharia de Produção</c:v>
                </c:pt>
                <c:pt idx="4">
                  <c:v>  Engenharia Elétrica</c:v>
                </c:pt>
                <c:pt idx="5">
                  <c:v>  Engenharia Química</c:v>
                </c:pt>
                <c:pt idx="6">
                  <c:v>  Engenharia Sanitária</c:v>
                </c:pt>
                <c:pt idx="7">
                  <c:v>  Nanotecnologia e Novos Materiais</c:v>
                </c:pt>
                <c:pt idx="8">
                  <c:v>  Tecnologia da Informação e Comunicação</c:v>
                </c:pt>
              </c:strCache>
            </c:strRef>
          </c:cat>
          <c:val>
            <c:numRef>
              <c:f>'[PNIPE_invetario_estados_SERGIPE_revisado_(FFB)(1).xlsx]Planilha1'!$B$52:$B$60</c:f>
              <c:numCache>
                <c:formatCode>General</c:formatCode>
                <c:ptCount val="9"/>
                <c:pt idx="0">
                  <c:v>1</c:v>
                </c:pt>
                <c:pt idx="1">
                  <c:v>4</c:v>
                </c:pt>
                <c:pt idx="2">
                  <c:v>6</c:v>
                </c:pt>
                <c:pt idx="3">
                  <c:v>1</c:v>
                </c:pt>
                <c:pt idx="4">
                  <c:v>4</c:v>
                </c:pt>
                <c:pt idx="5">
                  <c:v>4</c:v>
                </c:pt>
                <c:pt idx="6">
                  <c:v>4</c:v>
                </c:pt>
                <c:pt idx="7">
                  <c:v>1</c:v>
                </c:pt>
                <c:pt idx="8">
                  <c:v>1</c:v>
                </c:pt>
              </c:numCache>
            </c:numRef>
          </c:val>
          <c:extLst>
            <c:ext xmlns:c16="http://schemas.microsoft.com/office/drawing/2014/chart" uri="{C3380CC4-5D6E-409C-BE32-E72D297353CC}">
              <c16:uniqueId val="{00000000-279E-4904-A490-BB0604FDA12B}"/>
            </c:ext>
          </c:extLst>
        </c:ser>
        <c:dLbls>
          <c:showLegendKey val="0"/>
          <c:showVal val="0"/>
          <c:showCatName val="0"/>
          <c:showSerName val="0"/>
          <c:showPercent val="0"/>
          <c:showBubbleSize val="0"/>
        </c:dLbls>
        <c:gapWidth val="182"/>
        <c:axId val="749732367"/>
        <c:axId val="1128279295"/>
      </c:barChart>
      <c:catAx>
        <c:axId val="74973236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128279295"/>
        <c:crosses val="autoZero"/>
        <c:auto val="1"/>
        <c:lblAlgn val="ctr"/>
        <c:lblOffset val="100"/>
        <c:noMultiLvlLbl val="0"/>
      </c:catAx>
      <c:valAx>
        <c:axId val="1128279295"/>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74973236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pt-BR"/>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0024314182548696E-2"/>
          <c:y val="7.7820820131543969E-2"/>
          <c:w val="0.60923831577905474"/>
          <c:h val="0.89829482397195926"/>
        </c:manualLayout>
      </c:layout>
      <c:doughnutChart>
        <c:varyColors val="1"/>
        <c:ser>
          <c:idx val="0"/>
          <c:order val="0"/>
          <c:dPt>
            <c:idx val="0"/>
            <c:bubble3D val="0"/>
            <c:spPr>
              <a:solidFill>
                <a:srgbClr val="00B0F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FE3B-4F4C-8EE5-13C48C54D7B2}"/>
              </c:ext>
            </c:extLst>
          </c:dPt>
          <c:dPt>
            <c:idx val="1"/>
            <c:bubble3D val="0"/>
            <c:spPr>
              <a:solidFill>
                <a:srgbClr val="92D05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FE3B-4F4C-8EE5-13C48C54D7B2}"/>
              </c:ext>
            </c:extLst>
          </c:dPt>
          <c:dPt>
            <c:idx val="2"/>
            <c:bubble3D val="0"/>
            <c:spPr>
              <a:solidFill>
                <a:schemeClr val="tx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FE3B-4F4C-8EE5-13C48C54D7B2}"/>
              </c:ext>
            </c:extLst>
          </c:dPt>
          <c:dPt>
            <c:idx val="3"/>
            <c:bubble3D val="0"/>
            <c:spPr>
              <a:solidFill>
                <a:srgbClr val="C0000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FE3B-4F4C-8EE5-13C48C54D7B2}"/>
              </c:ext>
            </c:extLst>
          </c:dPt>
          <c:dPt>
            <c:idx val="4"/>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FE3B-4F4C-8EE5-13C48C54D7B2}"/>
              </c:ext>
            </c:extLst>
          </c:dPt>
          <c:dPt>
            <c:idx val="5"/>
            <c:bubble3D val="0"/>
            <c:spPr>
              <a:solidFill>
                <a:srgbClr val="99720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FE3B-4F4C-8EE5-13C48C54D7B2}"/>
              </c:ext>
            </c:extLst>
          </c:dPt>
          <c:dPt>
            <c:idx val="6"/>
            <c:bubble3D val="0"/>
            <c:spPr>
              <a:solidFill>
                <a:srgbClr val="0070C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FE3B-4F4C-8EE5-13C48C54D7B2}"/>
              </c:ext>
            </c:extLst>
          </c:dPt>
          <c:dPt>
            <c:idx val="7"/>
            <c:bubble3D val="0"/>
            <c:spPr>
              <a:solidFill>
                <a:srgbClr val="00B05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FE3B-4F4C-8EE5-13C48C54D7B2}"/>
              </c:ext>
            </c:extLst>
          </c:dPt>
          <c:dPt>
            <c:idx val="8"/>
            <c:bubble3D val="0"/>
            <c:spPr>
              <a:solidFill>
                <a:srgbClr val="FFC00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1-FE3B-4F4C-8EE5-13C48C54D7B2}"/>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pt-BR"/>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'[PNIPE_invetario_estados_SERGIPE_revisado_(FFB)(1).xlsx]Planilha1'!$A$52:$A$60</c:f>
              <c:strCache>
                <c:ptCount val="9"/>
                <c:pt idx="0">
                  <c:v>  Engenharia Civil</c:v>
                </c:pt>
                <c:pt idx="1">
                  <c:v>  Engenharia de Energia</c:v>
                </c:pt>
                <c:pt idx="2">
                  <c:v>  Engenharia de Materiais e Metalúrgica</c:v>
                </c:pt>
                <c:pt idx="3">
                  <c:v>  Engenharia de Produção</c:v>
                </c:pt>
                <c:pt idx="4">
                  <c:v>  Engenharia Elétrica</c:v>
                </c:pt>
                <c:pt idx="5">
                  <c:v>  Engenharia Química</c:v>
                </c:pt>
                <c:pt idx="6">
                  <c:v>  Engenharia Sanitária</c:v>
                </c:pt>
                <c:pt idx="7">
                  <c:v>  Nanotecnologia e Novos Materiais</c:v>
                </c:pt>
                <c:pt idx="8">
                  <c:v>  Tecnologia da Informação e Comunicação</c:v>
                </c:pt>
              </c:strCache>
            </c:strRef>
          </c:cat>
          <c:val>
            <c:numRef>
              <c:f>'[PNIPE_invetario_estados_SERGIPE_revisado_(FFB)(1).xlsx]Planilha1'!$B$52:$B$60</c:f>
              <c:numCache>
                <c:formatCode>General</c:formatCode>
                <c:ptCount val="9"/>
                <c:pt idx="0">
                  <c:v>1</c:v>
                </c:pt>
                <c:pt idx="1">
                  <c:v>4</c:v>
                </c:pt>
                <c:pt idx="2">
                  <c:v>6</c:v>
                </c:pt>
                <c:pt idx="3">
                  <c:v>1</c:v>
                </c:pt>
                <c:pt idx="4">
                  <c:v>4</c:v>
                </c:pt>
                <c:pt idx="5">
                  <c:v>4</c:v>
                </c:pt>
                <c:pt idx="6">
                  <c:v>4</c:v>
                </c:pt>
                <c:pt idx="7">
                  <c:v>1</c:v>
                </c:pt>
                <c:pt idx="8">
                  <c:v>1</c:v>
                </c:pt>
              </c:numCache>
            </c:numRef>
          </c:val>
          <c:extLst>
            <c:ext xmlns:c16="http://schemas.microsoft.com/office/drawing/2014/chart" uri="{C3380CC4-5D6E-409C-BE32-E72D297353CC}">
              <c16:uniqueId val="{00000012-FE3B-4F4C-8EE5-13C48C54D7B2}"/>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ayout>
        <c:manualLayout>
          <c:xMode val="edge"/>
          <c:yMode val="edge"/>
          <c:x val="0.6040911089904083"/>
          <c:y val="5.7492332779104309E-2"/>
          <c:w val="0.39446378436778085"/>
          <c:h val="0.91061778868176246"/>
        </c:manualLayout>
      </c:layout>
      <c:overlay val="0"/>
      <c:spPr>
        <a:noFill/>
        <a:ln>
          <a:noFill/>
        </a:ln>
        <a:effectLst/>
      </c:spPr>
      <c:txPr>
        <a:bodyPr rot="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endParaRPr lang="pt-BR"/>
        </a:p>
      </c:txPr>
    </c:legend>
    <c:plotVisOnly val="1"/>
    <c:dispBlanksAs val="gap"/>
    <c:showDLblsOverMax val="0"/>
  </c:chart>
  <c:spPr>
    <a:noFill/>
    <a:ln w="9525" cap="flat" cmpd="sng" algn="ctr">
      <a:noFill/>
      <a:round/>
    </a:ln>
    <a:effectLst/>
  </c:spPr>
  <c:txPr>
    <a:bodyPr/>
    <a:lstStyle/>
    <a:p>
      <a:pPr>
        <a:defRPr/>
      </a:pPr>
      <a:endParaRPr lang="pt-BR"/>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48611988901859"/>
          <c:y val="3.6974432865948162E-2"/>
          <c:w val="0.78742127816452789"/>
          <c:h val="0.9630253750633968"/>
        </c:manualLayout>
      </c:layout>
      <c:doughnutChart>
        <c:varyColors val="1"/>
        <c:ser>
          <c:idx val="0"/>
          <c:order val="0"/>
          <c:spPr>
            <a:noFill/>
            <a:ln>
              <a:solidFill>
                <a:schemeClr val="tx1"/>
              </a:solidFill>
            </a:ln>
          </c:spPr>
          <c:dPt>
            <c:idx val="0"/>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7D4C-46A8-90FA-674225AD414E}"/>
              </c:ext>
            </c:extLst>
          </c:dPt>
          <c:dPt>
            <c:idx val="1"/>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7D4C-46A8-90FA-674225AD414E}"/>
              </c:ext>
            </c:extLst>
          </c:dPt>
          <c:dPt>
            <c:idx val="2"/>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7D4C-46A8-90FA-674225AD414E}"/>
              </c:ext>
            </c:extLst>
          </c:dPt>
          <c:dPt>
            <c:idx val="3"/>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7D4C-46A8-90FA-674225AD414E}"/>
              </c:ext>
            </c:extLst>
          </c:dPt>
          <c:dPt>
            <c:idx val="4"/>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7D4C-46A8-90FA-674225AD414E}"/>
              </c:ext>
            </c:extLst>
          </c:dPt>
          <c:dPt>
            <c:idx val="5"/>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7D4C-46A8-90FA-674225AD414E}"/>
              </c:ext>
            </c:extLst>
          </c:dPt>
          <c:dPt>
            <c:idx val="6"/>
            <c:bubble3D val="0"/>
            <c:spPr>
              <a:solidFill>
                <a:srgbClr val="6964B6"/>
              </a:solid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7D4C-46A8-90FA-674225AD414E}"/>
              </c:ext>
            </c:extLst>
          </c:dPt>
          <c:dPt>
            <c:idx val="7"/>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7D4C-46A8-90FA-674225AD414E}"/>
              </c:ext>
            </c:extLst>
          </c:dPt>
          <c:dLbls>
            <c:delete val="1"/>
          </c:dLbls>
          <c:cat>
            <c:strRef>
              <c:f>'[PNIPE_invetario_estados_SERGIPE_revisado_(FFB)(1).xlsx]Planilha1'!$A$63:$A$70</c:f>
              <c:strCache>
                <c:ptCount val="8"/>
                <c:pt idx="0">
                  <c:v>Ciências Agrárias</c:v>
                </c:pt>
                <c:pt idx="1">
                  <c:v>Ciências Biológicas</c:v>
                </c:pt>
                <c:pt idx="2">
                  <c:v>  Ciências da Saúde</c:v>
                </c:pt>
                <c:pt idx="3">
                  <c:v>Ciências Exatas e da Terra</c:v>
                </c:pt>
                <c:pt idx="4">
                  <c:v>Ciências Humanas</c:v>
                </c:pt>
                <c:pt idx="5">
                  <c:v>Ciências Sociais Aplicadas</c:v>
                </c:pt>
                <c:pt idx="6">
                  <c:v>Engenharias</c:v>
                </c:pt>
                <c:pt idx="7">
                  <c:v>  Linguística, Letras e Artes</c:v>
                </c:pt>
              </c:strCache>
            </c:strRef>
          </c:cat>
          <c:val>
            <c:numRef>
              <c:f>'[PNIPE_invetario_estados_SERGIPE_revisado_(FFB)(1).xlsx]Planilha1'!$B$63:$B$70</c:f>
              <c:numCache>
                <c:formatCode>General</c:formatCode>
                <c:ptCount val="8"/>
                <c:pt idx="0">
                  <c:v>15</c:v>
                </c:pt>
                <c:pt idx="1">
                  <c:v>26</c:v>
                </c:pt>
                <c:pt idx="2">
                  <c:v>5</c:v>
                </c:pt>
                <c:pt idx="3">
                  <c:v>19</c:v>
                </c:pt>
                <c:pt idx="4">
                  <c:v>4</c:v>
                </c:pt>
                <c:pt idx="5">
                  <c:v>4</c:v>
                </c:pt>
                <c:pt idx="6">
                  <c:v>26</c:v>
                </c:pt>
                <c:pt idx="7">
                  <c:v>1</c:v>
                </c:pt>
              </c:numCache>
            </c:numRef>
          </c:val>
          <c:extLst>
            <c:ext xmlns:c16="http://schemas.microsoft.com/office/drawing/2014/chart" uri="{C3380CC4-5D6E-409C-BE32-E72D297353CC}">
              <c16:uniqueId val="{00000010-7D4C-46A8-90FA-674225AD414E}"/>
            </c:ext>
          </c:extLst>
        </c:ser>
        <c:dLbls>
          <c:showLegendKey val="0"/>
          <c:showVal val="0"/>
          <c:showCatName val="0"/>
          <c:showSerName val="0"/>
          <c:showPercent val="1"/>
          <c:showBubbleSize val="0"/>
          <c:showLeaderLines val="1"/>
        </c:dLbls>
        <c:firstSliceAng val="0"/>
        <c:holeSize val="50"/>
      </c:doughnutChart>
      <c:spPr>
        <a:noFill/>
        <a:ln>
          <a:noFill/>
        </a:ln>
        <a:effectLst/>
      </c:spPr>
    </c:plotArea>
    <c:plotVisOnly val="1"/>
    <c:dispBlanksAs val="gap"/>
    <c:showDLblsOverMax val="0"/>
  </c:chart>
  <c:spPr>
    <a:noFill/>
    <a:ln w="9525" cap="flat" cmpd="sng" algn="ctr">
      <a:noFill/>
      <a:round/>
    </a:ln>
    <a:effectLst/>
  </c:spPr>
  <c:txPr>
    <a:bodyPr/>
    <a:lstStyle/>
    <a:p>
      <a:pPr>
        <a:defRPr/>
      </a:pPr>
      <a:endParaRPr lang="pt-BR"/>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C00000"/>
            </a:solidFill>
            <a:ln>
              <a:noFill/>
            </a:ln>
            <a:effectLst/>
          </c:spPr>
          <c:invertIfNegative val="0"/>
          <c:cat>
            <c:strRef>
              <c:f>'[PNIPE_invetario_estados_SERGIPE_revisado_(FFB)(1).xlsx]Planilha1'!$A$81</c:f>
              <c:strCache>
                <c:ptCount val="1"/>
                <c:pt idx="0">
                  <c:v>  Lingüística</c:v>
                </c:pt>
              </c:strCache>
            </c:strRef>
          </c:cat>
          <c:val>
            <c:numRef>
              <c:f>'[PNIPE_invetario_estados_SERGIPE_revisado_(FFB)(1).xlsx]Planilha1'!$B$81</c:f>
              <c:numCache>
                <c:formatCode>General</c:formatCode>
                <c:ptCount val="1"/>
                <c:pt idx="0">
                  <c:v>1</c:v>
                </c:pt>
              </c:numCache>
            </c:numRef>
          </c:val>
          <c:extLst>
            <c:ext xmlns:c16="http://schemas.microsoft.com/office/drawing/2014/chart" uri="{C3380CC4-5D6E-409C-BE32-E72D297353CC}">
              <c16:uniqueId val="{00000000-7B4E-4D12-B3EA-8ED28F31B042}"/>
            </c:ext>
          </c:extLst>
        </c:ser>
        <c:dLbls>
          <c:showLegendKey val="0"/>
          <c:showVal val="0"/>
          <c:showCatName val="0"/>
          <c:showSerName val="0"/>
          <c:showPercent val="0"/>
          <c:showBubbleSize val="0"/>
        </c:dLbls>
        <c:gapWidth val="182"/>
        <c:axId val="1049852559"/>
        <c:axId val="1049844655"/>
      </c:barChart>
      <c:catAx>
        <c:axId val="104985255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049844655"/>
        <c:crosses val="autoZero"/>
        <c:auto val="1"/>
        <c:lblAlgn val="ctr"/>
        <c:lblOffset val="100"/>
        <c:noMultiLvlLbl val="0"/>
      </c:catAx>
      <c:valAx>
        <c:axId val="1049844655"/>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04985255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pt-B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rgbClr val="6964B6"/>
                </a:solidFill>
                <a:latin typeface="+mn-lt"/>
                <a:ea typeface="+mn-ea"/>
                <a:cs typeface="+mn-cs"/>
              </a:defRPr>
            </a:pPr>
            <a:r>
              <a:rPr lang="pt-BR" sz="1600" b="1" i="0" baseline="0" noProof="0" dirty="0">
                <a:solidFill>
                  <a:srgbClr val="6964B6"/>
                </a:solidFill>
                <a:effectLst/>
              </a:rPr>
              <a:t>Distribuição das 3.403 Infraestruturas de Pesquisa cadastradas na PNIPE, </a:t>
            </a:r>
          </a:p>
          <a:p>
            <a:pPr>
              <a:defRPr sz="1600" b="1">
                <a:solidFill>
                  <a:srgbClr val="6964B6"/>
                </a:solidFill>
              </a:defRPr>
            </a:pPr>
            <a:r>
              <a:rPr lang="pt-BR" sz="1600" b="1" i="0" baseline="0" noProof="0" dirty="0">
                <a:solidFill>
                  <a:srgbClr val="6964B6"/>
                </a:solidFill>
                <a:effectLst/>
              </a:rPr>
              <a:t>por Unidade da Federação  </a:t>
            </a:r>
            <a:endParaRPr lang="pt-BR" sz="1600" b="1" noProof="0" dirty="0">
              <a:solidFill>
                <a:srgbClr val="6964B6"/>
              </a:solidFill>
              <a:effectLst/>
            </a:endParaRPr>
          </a:p>
        </c:rich>
      </c:tx>
      <c:layout>
        <c:manualLayout>
          <c:xMode val="edge"/>
          <c:yMode val="edge"/>
          <c:x val="7.7238557272736761E-3"/>
          <c:y val="1.6194301729946684E-2"/>
        </c:manualLayout>
      </c:layout>
      <c:overlay val="0"/>
      <c:spPr>
        <a:noFill/>
        <a:ln>
          <a:noFill/>
        </a:ln>
        <a:effectLst/>
      </c:spPr>
      <c:txPr>
        <a:bodyPr rot="0" spcFirstLastPara="1" vertOverflow="ellipsis" vert="horz" wrap="square" anchor="ctr" anchorCtr="1"/>
        <a:lstStyle/>
        <a:p>
          <a:pPr>
            <a:defRPr sz="1600" b="1" i="0" u="none" strike="noStrike" kern="1200" spc="0" baseline="0">
              <a:solidFill>
                <a:srgbClr val="6964B6"/>
              </a:solidFill>
              <a:latin typeface="+mn-lt"/>
              <a:ea typeface="+mn-ea"/>
              <a:cs typeface="+mn-cs"/>
            </a:defRPr>
          </a:pPr>
          <a:endParaRPr lang="pt-BR"/>
        </a:p>
      </c:txPr>
    </c:title>
    <c:autoTitleDeleted val="0"/>
    <c:plotArea>
      <c:layout/>
      <c:barChart>
        <c:barDir val="bar"/>
        <c:grouping val="clustered"/>
        <c:varyColors val="0"/>
        <c:ser>
          <c:idx val="0"/>
          <c:order val="0"/>
          <c:tx>
            <c:strRef>
              <c:f>'[PNIPE_TARM_0809_-_Finalizada(1).xlsx]Estados-Labs'!$B$1</c:f>
              <c:strCache>
                <c:ptCount val="1"/>
                <c:pt idx="0">
                  <c:v>Quantidade </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CEF8-432F-BE68-005D245EB39F}"/>
              </c:ext>
            </c:extLst>
          </c:dPt>
          <c:dPt>
            <c:idx val="4"/>
            <c:invertIfNegative val="0"/>
            <c:bubble3D val="0"/>
            <c:spPr>
              <a:solidFill>
                <a:srgbClr val="660033"/>
              </a:solidFill>
              <a:ln>
                <a:noFill/>
              </a:ln>
              <a:effectLst/>
            </c:spPr>
            <c:extLst>
              <c:ext xmlns:c16="http://schemas.microsoft.com/office/drawing/2014/chart" uri="{C3380CC4-5D6E-409C-BE32-E72D297353CC}">
                <c16:uniqueId val="{00000004-90D8-46F9-8ECA-B61CEAC48AB0}"/>
              </c:ext>
            </c:extLst>
          </c:dPt>
          <c:dPt>
            <c:idx val="25"/>
            <c:invertIfNegative val="0"/>
            <c:bubble3D val="0"/>
            <c:spPr>
              <a:solidFill>
                <a:schemeClr val="accent1"/>
              </a:solidFill>
              <a:ln>
                <a:noFill/>
              </a:ln>
              <a:effectLst/>
            </c:spPr>
            <c:extLst>
              <c:ext xmlns:c16="http://schemas.microsoft.com/office/drawing/2014/chart" uri="{C3380CC4-5D6E-409C-BE32-E72D297353CC}">
                <c16:uniqueId val="{00000002-65A2-465C-9D4B-B0D0F80596BA}"/>
              </c:ext>
            </c:extLst>
          </c:dPt>
          <c:cat>
            <c:strRef>
              <c:f>'[PNIPE_TARM_0809_-_Finalizada(1).xlsx]Estados-Labs'!$A$2:$A$28</c:f>
              <c:strCache>
                <c:ptCount val="27"/>
                <c:pt idx="0">
                  <c:v>Acre (AC)</c:v>
                </c:pt>
                <c:pt idx="1">
                  <c:v>Roraima (RR)</c:v>
                </c:pt>
                <c:pt idx="2">
                  <c:v>Amapá (AP)</c:v>
                </c:pt>
                <c:pt idx="3">
                  <c:v>Piauí (PI)</c:v>
                </c:pt>
                <c:pt idx="4">
                  <c:v>Sergipe (SE)</c:v>
                </c:pt>
                <c:pt idx="5">
                  <c:v>Alagoas (AL)</c:v>
                </c:pt>
                <c:pt idx="6">
                  <c:v>Tocantins (TO)</c:v>
                </c:pt>
                <c:pt idx="7">
                  <c:v>Rondônia (RO)</c:v>
                </c:pt>
                <c:pt idx="8">
                  <c:v>Espírito Santo (ES)</c:v>
                </c:pt>
                <c:pt idx="9">
                  <c:v>Pará (PA)</c:v>
                </c:pt>
                <c:pt idx="10">
                  <c:v>Amazonas (AM)</c:v>
                </c:pt>
                <c:pt idx="11">
                  <c:v>Paraíba (PB)</c:v>
                </c:pt>
                <c:pt idx="12">
                  <c:v>Goiás (GO)</c:v>
                </c:pt>
                <c:pt idx="13">
                  <c:v>Bahia (BA)</c:v>
                </c:pt>
                <c:pt idx="14">
                  <c:v>Rio Grande do Norte (RN)</c:v>
                </c:pt>
                <c:pt idx="15">
                  <c:v>Maranhão (MA)</c:v>
                </c:pt>
                <c:pt idx="16">
                  <c:v>Mato Grosso (MT)</c:v>
                </c:pt>
                <c:pt idx="17">
                  <c:v>Pernambuco (PE)</c:v>
                </c:pt>
                <c:pt idx="18">
                  <c:v>Mato Grosso do Sul (MS)</c:v>
                </c:pt>
                <c:pt idx="19">
                  <c:v>Ceará (CE)</c:v>
                </c:pt>
                <c:pt idx="20">
                  <c:v>Distrito Federal (DF)</c:v>
                </c:pt>
                <c:pt idx="21">
                  <c:v>Santa Catarina (SC)</c:v>
                </c:pt>
                <c:pt idx="22">
                  <c:v>Paraná (PR)</c:v>
                </c:pt>
                <c:pt idx="23">
                  <c:v>Rio Grande do Sul (RS)</c:v>
                </c:pt>
                <c:pt idx="24">
                  <c:v>Rio de Janeiro (RJ)</c:v>
                </c:pt>
                <c:pt idx="25">
                  <c:v>Minas Gerais (MG)</c:v>
                </c:pt>
                <c:pt idx="26">
                  <c:v>São Paulo (SP)</c:v>
                </c:pt>
              </c:strCache>
            </c:strRef>
          </c:cat>
          <c:val>
            <c:numRef>
              <c:f>'[PNIPE_TARM_0809_-_Finalizada(1).xlsx]Estados-Labs'!$B$2:$B$28</c:f>
              <c:numCache>
                <c:formatCode>General</c:formatCode>
                <c:ptCount val="27"/>
                <c:pt idx="0">
                  <c:v>3</c:v>
                </c:pt>
                <c:pt idx="1">
                  <c:v>3</c:v>
                </c:pt>
                <c:pt idx="2">
                  <c:v>6</c:v>
                </c:pt>
                <c:pt idx="3">
                  <c:v>12</c:v>
                </c:pt>
                <c:pt idx="4">
                  <c:v>17</c:v>
                </c:pt>
                <c:pt idx="5">
                  <c:v>18</c:v>
                </c:pt>
                <c:pt idx="6">
                  <c:v>18</c:v>
                </c:pt>
                <c:pt idx="7">
                  <c:v>20</c:v>
                </c:pt>
                <c:pt idx="8">
                  <c:v>34</c:v>
                </c:pt>
                <c:pt idx="9">
                  <c:v>35</c:v>
                </c:pt>
                <c:pt idx="10">
                  <c:v>43</c:v>
                </c:pt>
                <c:pt idx="11">
                  <c:v>43</c:v>
                </c:pt>
                <c:pt idx="12">
                  <c:v>60</c:v>
                </c:pt>
                <c:pt idx="13">
                  <c:v>66</c:v>
                </c:pt>
                <c:pt idx="14">
                  <c:v>71</c:v>
                </c:pt>
                <c:pt idx="15">
                  <c:v>77</c:v>
                </c:pt>
                <c:pt idx="16">
                  <c:v>87</c:v>
                </c:pt>
                <c:pt idx="17">
                  <c:v>87</c:v>
                </c:pt>
                <c:pt idx="18">
                  <c:v>90</c:v>
                </c:pt>
                <c:pt idx="19">
                  <c:v>97</c:v>
                </c:pt>
                <c:pt idx="20">
                  <c:v>106</c:v>
                </c:pt>
                <c:pt idx="21">
                  <c:v>234</c:v>
                </c:pt>
                <c:pt idx="22">
                  <c:v>248</c:v>
                </c:pt>
                <c:pt idx="23">
                  <c:v>361</c:v>
                </c:pt>
                <c:pt idx="24">
                  <c:v>371</c:v>
                </c:pt>
                <c:pt idx="25">
                  <c:v>467</c:v>
                </c:pt>
                <c:pt idx="26">
                  <c:v>729</c:v>
                </c:pt>
              </c:numCache>
            </c:numRef>
          </c:val>
          <c:extLst>
            <c:ext xmlns:c16="http://schemas.microsoft.com/office/drawing/2014/chart" uri="{C3380CC4-5D6E-409C-BE32-E72D297353CC}">
              <c16:uniqueId val="{00000002-CEF8-432F-BE68-005D245EB39F}"/>
            </c:ext>
          </c:extLst>
        </c:ser>
        <c:dLbls>
          <c:showLegendKey val="0"/>
          <c:showVal val="0"/>
          <c:showCatName val="0"/>
          <c:showSerName val="0"/>
          <c:showPercent val="0"/>
          <c:showBubbleSize val="0"/>
        </c:dLbls>
        <c:gapWidth val="182"/>
        <c:axId val="843678832"/>
        <c:axId val="843691888"/>
      </c:barChart>
      <c:catAx>
        <c:axId val="8436788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843691888"/>
        <c:crosses val="autoZero"/>
        <c:auto val="1"/>
        <c:lblAlgn val="ctr"/>
        <c:lblOffset val="100"/>
        <c:noMultiLvlLbl val="0"/>
      </c:catAx>
      <c:valAx>
        <c:axId val="84369188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8436788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pt-BR"/>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684507594650707"/>
          <c:y val="0"/>
          <c:w val="0.63756257824500984"/>
          <c:h val="1"/>
        </c:manualLayout>
      </c:layout>
      <c:doughnutChart>
        <c:varyColors val="1"/>
        <c:ser>
          <c:idx val="0"/>
          <c:order val="0"/>
          <c:spPr>
            <a:solidFill>
              <a:srgbClr val="C00000"/>
            </a:solidFill>
          </c:spPr>
          <c:dPt>
            <c:idx val="0"/>
            <c:bubble3D val="0"/>
            <c:spPr>
              <a:solidFill>
                <a:srgbClr val="C0000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CE83-42A6-8F8E-0B2FCE0C16D3}"/>
              </c:ext>
            </c:extLst>
          </c:dPt>
          <c:dPt>
            <c:idx val="1"/>
            <c:bubble3D val="0"/>
            <c:spPr>
              <a:solidFill>
                <a:srgbClr val="C0000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CE83-42A6-8F8E-0B2FCE0C16D3}"/>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pt-BR"/>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'[PNIPE_invetario_estados_SERGIPE_revisado_(FFB)(1).xlsx]Planilha1'!$A$80:$A$81</c:f>
              <c:strCache>
                <c:ptCount val="2"/>
                <c:pt idx="0">
                  <c:v>Linguística, Letras e Artes</c:v>
                </c:pt>
                <c:pt idx="1">
                  <c:v>  Lingüística</c:v>
                </c:pt>
              </c:strCache>
            </c:strRef>
          </c:cat>
          <c:val>
            <c:numRef>
              <c:f>'[PNIPE_invetario_estados_SERGIPE_revisado_(FFB)(1).xlsx]Planilha1'!$B$80:$B$81</c:f>
              <c:numCache>
                <c:formatCode>General</c:formatCode>
                <c:ptCount val="2"/>
                <c:pt idx="1">
                  <c:v>1</c:v>
                </c:pt>
              </c:numCache>
            </c:numRef>
          </c:val>
          <c:extLst>
            <c:ext xmlns:c16="http://schemas.microsoft.com/office/drawing/2014/chart" uri="{C3380CC4-5D6E-409C-BE32-E72D297353CC}">
              <c16:uniqueId val="{00000004-CE83-42A6-8F8E-0B2FCE0C16D3}"/>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egendEntry>
        <c:idx val="0"/>
        <c:delete val="1"/>
      </c:legendEntry>
      <c:layout>
        <c:manualLayout>
          <c:xMode val="edge"/>
          <c:yMode val="edge"/>
          <c:x val="0.77472812301501026"/>
          <c:y val="0.33950431214170468"/>
          <c:w val="0.21444369130292065"/>
          <c:h val="0.23663112383217599"/>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pt-BR"/>
        </a:p>
      </c:txPr>
    </c:legend>
    <c:plotVisOnly val="1"/>
    <c:dispBlanksAs val="gap"/>
    <c:showDLblsOverMax val="0"/>
  </c:chart>
  <c:spPr>
    <a:noFill/>
    <a:ln w="9525" cap="flat" cmpd="sng" algn="ctr">
      <a:noFill/>
      <a:round/>
    </a:ln>
    <a:effectLst/>
  </c:spPr>
  <c:txPr>
    <a:bodyPr/>
    <a:lstStyle/>
    <a:p>
      <a:pPr>
        <a:defRPr/>
      </a:pPr>
      <a:endParaRPr lang="pt-BR"/>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48611988901859"/>
          <c:y val="3.6974432865948162E-2"/>
          <c:w val="0.78742127816452789"/>
          <c:h val="0.9630253750633968"/>
        </c:manualLayout>
      </c:layout>
      <c:doughnutChart>
        <c:varyColors val="1"/>
        <c:ser>
          <c:idx val="0"/>
          <c:order val="0"/>
          <c:spPr>
            <a:noFill/>
            <a:ln>
              <a:solidFill>
                <a:schemeClr val="tx1"/>
              </a:solidFill>
            </a:ln>
          </c:spPr>
          <c:dPt>
            <c:idx val="0"/>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CA32-42FC-91B0-E2E6F45D6BC4}"/>
              </c:ext>
            </c:extLst>
          </c:dPt>
          <c:dPt>
            <c:idx val="1"/>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CA32-42FC-91B0-E2E6F45D6BC4}"/>
              </c:ext>
            </c:extLst>
          </c:dPt>
          <c:dPt>
            <c:idx val="2"/>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CA32-42FC-91B0-E2E6F45D6BC4}"/>
              </c:ext>
            </c:extLst>
          </c:dPt>
          <c:dPt>
            <c:idx val="3"/>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CA32-42FC-91B0-E2E6F45D6BC4}"/>
              </c:ext>
            </c:extLst>
          </c:dPt>
          <c:dPt>
            <c:idx val="4"/>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CA32-42FC-91B0-E2E6F45D6BC4}"/>
              </c:ext>
            </c:extLst>
          </c:dPt>
          <c:dPt>
            <c:idx val="5"/>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CA32-42FC-91B0-E2E6F45D6BC4}"/>
              </c:ext>
            </c:extLst>
          </c:dPt>
          <c:dPt>
            <c:idx val="6"/>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CA32-42FC-91B0-E2E6F45D6BC4}"/>
              </c:ext>
            </c:extLst>
          </c:dPt>
          <c:dPt>
            <c:idx val="7"/>
            <c:bubble3D val="0"/>
            <c:spPr>
              <a:solidFill>
                <a:srgbClr val="C00000"/>
              </a:solid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CA32-42FC-91B0-E2E6F45D6BC4}"/>
              </c:ext>
            </c:extLst>
          </c:dPt>
          <c:dLbls>
            <c:delete val="1"/>
          </c:dLbls>
          <c:cat>
            <c:strRef>
              <c:f>'[PNIPE_invetario_estados_SERGIPE_revisado_(FFB)(1).xlsx]Planilha1'!$A$63:$A$70</c:f>
              <c:strCache>
                <c:ptCount val="8"/>
                <c:pt idx="0">
                  <c:v>Ciências Agrárias</c:v>
                </c:pt>
                <c:pt idx="1">
                  <c:v>Ciências Biológicas</c:v>
                </c:pt>
                <c:pt idx="2">
                  <c:v>  Ciências da Saúde</c:v>
                </c:pt>
                <c:pt idx="3">
                  <c:v>Ciências Exatas e da Terra</c:v>
                </c:pt>
                <c:pt idx="4">
                  <c:v>Ciências Humanas</c:v>
                </c:pt>
                <c:pt idx="5">
                  <c:v>Ciências Sociais Aplicadas</c:v>
                </c:pt>
                <c:pt idx="6">
                  <c:v>Engenharias</c:v>
                </c:pt>
                <c:pt idx="7">
                  <c:v>  Linguística, Letras e Artes</c:v>
                </c:pt>
              </c:strCache>
            </c:strRef>
          </c:cat>
          <c:val>
            <c:numRef>
              <c:f>'[PNIPE_invetario_estados_SERGIPE_revisado_(FFB)(1).xlsx]Planilha1'!$B$63:$B$70</c:f>
              <c:numCache>
                <c:formatCode>General</c:formatCode>
                <c:ptCount val="8"/>
                <c:pt idx="0">
                  <c:v>15</c:v>
                </c:pt>
                <c:pt idx="1">
                  <c:v>26</c:v>
                </c:pt>
                <c:pt idx="2">
                  <c:v>5</c:v>
                </c:pt>
                <c:pt idx="3">
                  <c:v>19</c:v>
                </c:pt>
                <c:pt idx="4">
                  <c:v>4</c:v>
                </c:pt>
                <c:pt idx="5">
                  <c:v>4</c:v>
                </c:pt>
                <c:pt idx="6">
                  <c:v>26</c:v>
                </c:pt>
                <c:pt idx="7">
                  <c:v>1</c:v>
                </c:pt>
              </c:numCache>
            </c:numRef>
          </c:val>
          <c:extLst>
            <c:ext xmlns:c16="http://schemas.microsoft.com/office/drawing/2014/chart" uri="{C3380CC4-5D6E-409C-BE32-E72D297353CC}">
              <c16:uniqueId val="{00000010-CA32-42FC-91B0-E2E6F45D6BC4}"/>
            </c:ext>
          </c:extLst>
        </c:ser>
        <c:dLbls>
          <c:showLegendKey val="0"/>
          <c:showVal val="0"/>
          <c:showCatName val="0"/>
          <c:showSerName val="0"/>
          <c:showPercent val="1"/>
          <c:showBubbleSize val="0"/>
          <c:showLeaderLines val="1"/>
        </c:dLbls>
        <c:firstSliceAng val="0"/>
        <c:holeSize val="50"/>
      </c:doughnutChart>
      <c:spPr>
        <a:noFill/>
        <a:ln>
          <a:noFill/>
        </a:ln>
        <a:effectLst/>
      </c:spPr>
    </c:plotArea>
    <c:plotVisOnly val="1"/>
    <c:dispBlanksAs val="gap"/>
    <c:showDLblsOverMax val="0"/>
  </c:chart>
  <c:spPr>
    <a:noFill/>
    <a:ln w="9525" cap="flat" cmpd="sng" algn="ctr">
      <a:noFill/>
      <a:round/>
    </a:ln>
    <a:effectLst/>
  </c:spPr>
  <c:txPr>
    <a:bodyPr/>
    <a:lstStyle/>
    <a:p>
      <a:pPr>
        <a:defRPr/>
      </a:pPr>
      <a:endParaRPr lang="pt-BR"/>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r>
              <a:rPr lang="en-US"/>
              <a:t>Laboratórios Brasileiros atuação por Grande Área do Conhecimento </a:t>
            </a:r>
          </a:p>
        </c:rich>
      </c:tx>
      <c:overlay val="0"/>
      <c:spPr>
        <a:noFill/>
        <a:ln>
          <a:noFill/>
        </a:ln>
        <a:effectLst/>
      </c:spPr>
      <c:txPr>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endParaRPr lang="pt-BR"/>
        </a:p>
      </c:txPr>
    </c:title>
    <c:autoTitleDeleted val="0"/>
    <c:plotArea>
      <c:layout>
        <c:manualLayout>
          <c:layoutTarget val="inner"/>
          <c:xMode val="edge"/>
          <c:yMode val="edge"/>
          <c:x val="8.4860140338348267E-2"/>
          <c:y val="8.7931307358749322E-2"/>
          <c:w val="0.61314017616540983"/>
          <c:h val="0.75199593229563899"/>
        </c:manualLayout>
      </c:layout>
      <c:doughnutChart>
        <c:varyColors val="1"/>
        <c:dLbls>
          <c:showLegendKey val="0"/>
          <c:showVal val="0"/>
          <c:showCatName val="0"/>
          <c:showSerName val="0"/>
          <c:showPercent val="1"/>
          <c:showBubbleSize val="0"/>
          <c:showLeaderLines val="0"/>
        </c:dLbls>
        <c:firstSliceAng val="0"/>
        <c:holeSize val="50"/>
      </c:doughnutChart>
      <c:spPr>
        <a:noFill/>
        <a:ln>
          <a:noFill/>
        </a:ln>
        <a:effectLst/>
      </c:spPr>
    </c:plotArea>
    <c:legend>
      <c:legendPos val="t"/>
      <c:layout>
        <c:manualLayout>
          <c:xMode val="edge"/>
          <c:yMode val="edge"/>
          <c:x val="0.65653852778969923"/>
          <c:y val="7.4743065029558894E-2"/>
          <c:w val="0.32021908273701605"/>
          <c:h val="0.84629419958248753"/>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pt-BR"/>
        </a:p>
      </c:txPr>
    </c:legend>
    <c:plotVisOnly val="1"/>
    <c:dispBlanksAs val="gap"/>
    <c:showDLblsOverMax val="0"/>
  </c:chart>
  <c:spPr>
    <a:noFill/>
    <a:ln>
      <a:noFill/>
    </a:ln>
    <a:effectLst/>
  </c:spPr>
  <c:txPr>
    <a:bodyPr/>
    <a:lstStyle/>
    <a:p>
      <a:pPr>
        <a:defRPr/>
      </a:pPr>
      <a:endParaRPr lang="pt-B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chemeClr val="tx1"/>
              </a:solidFill>
              <a:ln>
                <a:noFill/>
              </a:ln>
              <a:effectLst/>
            </c:spPr>
            <c:extLst>
              <c:ext xmlns:c16="http://schemas.microsoft.com/office/drawing/2014/chart" uri="{C3380CC4-5D6E-409C-BE32-E72D297353CC}">
                <c16:uniqueId val="{00000008-6F8B-46A6-9738-C2F095F50E9A}"/>
              </c:ext>
            </c:extLst>
          </c:dPt>
          <c:dPt>
            <c:idx val="1"/>
            <c:invertIfNegative val="0"/>
            <c:bubble3D val="0"/>
            <c:spPr>
              <a:solidFill>
                <a:srgbClr val="92D050"/>
              </a:solidFill>
              <a:ln>
                <a:noFill/>
              </a:ln>
              <a:effectLst/>
            </c:spPr>
            <c:extLst>
              <c:ext xmlns:c16="http://schemas.microsoft.com/office/drawing/2014/chart" uri="{C3380CC4-5D6E-409C-BE32-E72D297353CC}">
                <c16:uniqueId val="{00000007-6F8B-46A6-9738-C2F095F50E9A}"/>
              </c:ext>
            </c:extLst>
          </c:dPt>
          <c:dPt>
            <c:idx val="2"/>
            <c:invertIfNegative val="0"/>
            <c:bubble3D val="0"/>
            <c:spPr>
              <a:solidFill>
                <a:srgbClr val="00B0F0"/>
              </a:solidFill>
              <a:ln>
                <a:noFill/>
              </a:ln>
              <a:effectLst/>
            </c:spPr>
            <c:extLst>
              <c:ext xmlns:c16="http://schemas.microsoft.com/office/drawing/2014/chart" uri="{C3380CC4-5D6E-409C-BE32-E72D297353CC}">
                <c16:uniqueId val="{00000006-6F8B-46A6-9738-C2F095F50E9A}"/>
              </c:ext>
            </c:extLst>
          </c:dPt>
          <c:dPt>
            <c:idx val="3"/>
            <c:invertIfNegative val="0"/>
            <c:bubble3D val="0"/>
            <c:spPr>
              <a:solidFill>
                <a:srgbClr val="660033"/>
              </a:solidFill>
              <a:ln>
                <a:noFill/>
              </a:ln>
              <a:effectLst/>
            </c:spPr>
            <c:extLst>
              <c:ext xmlns:c16="http://schemas.microsoft.com/office/drawing/2014/chart" uri="{C3380CC4-5D6E-409C-BE32-E72D297353CC}">
                <c16:uniqueId val="{00000005-6F8B-46A6-9738-C2F095F50E9A}"/>
              </c:ext>
            </c:extLst>
          </c:dPt>
          <c:dPt>
            <c:idx val="4"/>
            <c:invertIfNegative val="0"/>
            <c:bubble3D val="0"/>
            <c:spPr>
              <a:solidFill>
                <a:srgbClr val="FFC000"/>
              </a:solidFill>
              <a:ln>
                <a:noFill/>
              </a:ln>
              <a:effectLst/>
            </c:spPr>
            <c:extLst>
              <c:ext xmlns:c16="http://schemas.microsoft.com/office/drawing/2014/chart" uri="{C3380CC4-5D6E-409C-BE32-E72D297353CC}">
                <c16:uniqueId val="{00000004-6F8B-46A6-9738-C2F095F50E9A}"/>
              </c:ext>
            </c:extLst>
          </c:dPt>
          <c:dPt>
            <c:idx val="5"/>
            <c:invertIfNegative val="0"/>
            <c:bubble3D val="0"/>
            <c:spPr>
              <a:solidFill>
                <a:srgbClr val="997200"/>
              </a:solidFill>
              <a:ln>
                <a:noFill/>
              </a:ln>
              <a:effectLst/>
            </c:spPr>
            <c:extLst>
              <c:ext xmlns:c16="http://schemas.microsoft.com/office/drawing/2014/chart" uri="{C3380CC4-5D6E-409C-BE32-E72D297353CC}">
                <c16:uniqueId val="{00000003-6F8B-46A6-9738-C2F095F50E9A}"/>
              </c:ext>
            </c:extLst>
          </c:dPt>
          <c:dPt>
            <c:idx val="6"/>
            <c:invertIfNegative val="0"/>
            <c:bubble3D val="0"/>
            <c:spPr>
              <a:solidFill>
                <a:srgbClr val="6964B6"/>
              </a:solidFill>
              <a:ln>
                <a:noFill/>
              </a:ln>
              <a:effectLst/>
            </c:spPr>
            <c:extLst>
              <c:ext xmlns:c16="http://schemas.microsoft.com/office/drawing/2014/chart" uri="{C3380CC4-5D6E-409C-BE32-E72D297353CC}">
                <c16:uniqueId val="{00000002-6F8B-46A6-9738-C2F095F50E9A}"/>
              </c:ext>
            </c:extLst>
          </c:dPt>
          <c:dPt>
            <c:idx val="7"/>
            <c:invertIfNegative val="0"/>
            <c:bubble3D val="0"/>
            <c:spPr>
              <a:solidFill>
                <a:srgbClr val="C00000"/>
              </a:solidFill>
              <a:ln>
                <a:noFill/>
              </a:ln>
              <a:effectLst/>
            </c:spPr>
            <c:extLst>
              <c:ext xmlns:c16="http://schemas.microsoft.com/office/drawing/2014/chart" uri="{C3380CC4-5D6E-409C-BE32-E72D297353CC}">
                <c16:uniqueId val="{00000001-6F8B-46A6-9738-C2F095F50E9A}"/>
              </c:ext>
            </c:extLst>
          </c:dPt>
          <c:cat>
            <c:strRef>
              <c:f>'[PNIPE_invetario_estados_SERGIPE_revisado_(FFB)(1).xlsx]Planilha1'!$A$63:$A$70</c:f>
              <c:strCache>
                <c:ptCount val="8"/>
                <c:pt idx="0">
                  <c:v>Ciências Agrárias</c:v>
                </c:pt>
                <c:pt idx="1">
                  <c:v>Ciências Biológicas</c:v>
                </c:pt>
                <c:pt idx="2">
                  <c:v>  Ciências da Saúde</c:v>
                </c:pt>
                <c:pt idx="3">
                  <c:v>Ciências Exatas e da Terra</c:v>
                </c:pt>
                <c:pt idx="4">
                  <c:v>Ciências Humanas</c:v>
                </c:pt>
                <c:pt idx="5">
                  <c:v>Ciências Sociais Aplicadas</c:v>
                </c:pt>
                <c:pt idx="6">
                  <c:v>Engenharias</c:v>
                </c:pt>
                <c:pt idx="7">
                  <c:v>  Linguística, Letras e Artes</c:v>
                </c:pt>
              </c:strCache>
            </c:strRef>
          </c:cat>
          <c:val>
            <c:numRef>
              <c:f>'[PNIPE_invetario_estados_SERGIPE_revisado_(FFB)(1).xlsx]Planilha1'!$B$63:$B$70</c:f>
              <c:numCache>
                <c:formatCode>General</c:formatCode>
                <c:ptCount val="8"/>
                <c:pt idx="0">
                  <c:v>15</c:v>
                </c:pt>
                <c:pt idx="1">
                  <c:v>26</c:v>
                </c:pt>
                <c:pt idx="2">
                  <c:v>5</c:v>
                </c:pt>
                <c:pt idx="3">
                  <c:v>19</c:v>
                </c:pt>
                <c:pt idx="4">
                  <c:v>4</c:v>
                </c:pt>
                <c:pt idx="5">
                  <c:v>4</c:v>
                </c:pt>
                <c:pt idx="6">
                  <c:v>26</c:v>
                </c:pt>
                <c:pt idx="7">
                  <c:v>1</c:v>
                </c:pt>
              </c:numCache>
            </c:numRef>
          </c:val>
          <c:extLst>
            <c:ext xmlns:c16="http://schemas.microsoft.com/office/drawing/2014/chart" uri="{C3380CC4-5D6E-409C-BE32-E72D297353CC}">
              <c16:uniqueId val="{00000000-6F8B-46A6-9738-C2F095F50E9A}"/>
            </c:ext>
          </c:extLst>
        </c:ser>
        <c:dLbls>
          <c:showLegendKey val="0"/>
          <c:showVal val="0"/>
          <c:showCatName val="0"/>
          <c:showSerName val="0"/>
          <c:showPercent val="0"/>
          <c:showBubbleSize val="0"/>
        </c:dLbls>
        <c:gapWidth val="182"/>
        <c:axId val="1127116399"/>
        <c:axId val="1127115567"/>
      </c:barChart>
      <c:catAx>
        <c:axId val="112711639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127115567"/>
        <c:crosses val="autoZero"/>
        <c:auto val="1"/>
        <c:lblAlgn val="ctr"/>
        <c:lblOffset val="100"/>
        <c:noMultiLvlLbl val="0"/>
      </c:catAx>
      <c:valAx>
        <c:axId val="1127115567"/>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12711639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pt-B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48611988901859"/>
          <c:y val="3.6974432865948162E-2"/>
          <c:w val="0.45937034656599995"/>
          <c:h val="0.93115624015784826"/>
        </c:manualLayout>
      </c:layout>
      <c:doughnutChart>
        <c:varyColors val="1"/>
        <c:ser>
          <c:idx val="0"/>
          <c:order val="0"/>
          <c:dPt>
            <c:idx val="0"/>
            <c:bubble3D val="0"/>
            <c:spPr>
              <a:solidFill>
                <a:schemeClr val="tx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BB2D-4143-91E7-534960183C25}"/>
              </c:ext>
            </c:extLst>
          </c:dPt>
          <c:dPt>
            <c:idx val="1"/>
            <c:bubble3D val="0"/>
            <c:spPr>
              <a:solidFill>
                <a:srgbClr val="92D05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BB2D-4143-91E7-534960183C25}"/>
              </c:ext>
            </c:extLst>
          </c:dPt>
          <c:dPt>
            <c:idx val="2"/>
            <c:bubble3D val="0"/>
            <c:spPr>
              <a:solidFill>
                <a:srgbClr val="00B0F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BB2D-4143-91E7-534960183C25}"/>
              </c:ext>
            </c:extLst>
          </c:dPt>
          <c:dPt>
            <c:idx val="3"/>
            <c:bubble3D val="0"/>
            <c:spPr>
              <a:solidFill>
                <a:srgbClr val="66003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BB2D-4143-91E7-534960183C25}"/>
              </c:ext>
            </c:extLst>
          </c:dPt>
          <c:dPt>
            <c:idx val="4"/>
            <c:bubble3D val="0"/>
            <c:spPr>
              <a:solidFill>
                <a:srgbClr val="FFC00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BB2D-4143-91E7-534960183C25}"/>
              </c:ext>
            </c:extLst>
          </c:dPt>
          <c:dPt>
            <c:idx val="5"/>
            <c:bubble3D val="0"/>
            <c:spPr>
              <a:solidFill>
                <a:srgbClr val="99720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BB2D-4143-91E7-534960183C25}"/>
              </c:ext>
            </c:extLst>
          </c:dPt>
          <c:dPt>
            <c:idx val="6"/>
            <c:bubble3D val="0"/>
            <c:spPr>
              <a:solidFill>
                <a:srgbClr val="6964B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BB2D-4143-91E7-534960183C25}"/>
              </c:ext>
            </c:extLst>
          </c:dPt>
          <c:dPt>
            <c:idx val="7"/>
            <c:bubble3D val="0"/>
            <c:spPr>
              <a:solidFill>
                <a:srgbClr val="C0000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BB2D-4143-91E7-534960183C25}"/>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pt-BR"/>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'[PNIPE_invetario_estados_SERGIPE_revisado_(FFB)(1).xlsx]Planilha1'!$A$63:$A$70</c:f>
              <c:strCache>
                <c:ptCount val="8"/>
                <c:pt idx="0">
                  <c:v>Ciências Agrárias</c:v>
                </c:pt>
                <c:pt idx="1">
                  <c:v>Ciências Biológicas</c:v>
                </c:pt>
                <c:pt idx="2">
                  <c:v>  Ciências da Saúde</c:v>
                </c:pt>
                <c:pt idx="3">
                  <c:v>Ciências Exatas e da Terra</c:v>
                </c:pt>
                <c:pt idx="4">
                  <c:v>Ciências Humanas</c:v>
                </c:pt>
                <c:pt idx="5">
                  <c:v>Ciências Sociais Aplicadas</c:v>
                </c:pt>
                <c:pt idx="6">
                  <c:v>Engenharias</c:v>
                </c:pt>
                <c:pt idx="7">
                  <c:v>  Linguística, Letras e Artes</c:v>
                </c:pt>
              </c:strCache>
            </c:strRef>
          </c:cat>
          <c:val>
            <c:numRef>
              <c:f>'[PNIPE_invetario_estados_SERGIPE_revisado_(FFB)(1).xlsx]Planilha1'!$B$63:$B$70</c:f>
              <c:numCache>
                <c:formatCode>General</c:formatCode>
                <c:ptCount val="8"/>
                <c:pt idx="0">
                  <c:v>15</c:v>
                </c:pt>
                <c:pt idx="1">
                  <c:v>26</c:v>
                </c:pt>
                <c:pt idx="2">
                  <c:v>5</c:v>
                </c:pt>
                <c:pt idx="3">
                  <c:v>19</c:v>
                </c:pt>
                <c:pt idx="4">
                  <c:v>4</c:v>
                </c:pt>
                <c:pt idx="5">
                  <c:v>4</c:v>
                </c:pt>
                <c:pt idx="6">
                  <c:v>26</c:v>
                </c:pt>
                <c:pt idx="7">
                  <c:v>1</c:v>
                </c:pt>
              </c:numCache>
            </c:numRef>
          </c:val>
          <c:extLst>
            <c:ext xmlns:c16="http://schemas.microsoft.com/office/drawing/2014/chart" uri="{C3380CC4-5D6E-409C-BE32-E72D297353CC}">
              <c16:uniqueId val="{00000010-BB2D-4143-91E7-534960183C25}"/>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ayout>
        <c:manualLayout>
          <c:xMode val="edge"/>
          <c:yMode val="edge"/>
          <c:x val="0.62046213030577002"/>
          <c:y val="6.2103613148742888E-2"/>
          <c:w val="0.27139466633297948"/>
          <c:h val="0.90471319856791732"/>
        </c:manualLayout>
      </c:layout>
      <c:overlay val="0"/>
      <c:spPr>
        <a:noFill/>
        <a:ln>
          <a:noFill/>
        </a:ln>
        <a:effectLst/>
      </c:spPr>
      <c:txPr>
        <a:bodyPr rot="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endParaRPr lang="pt-BR"/>
        </a:p>
      </c:txPr>
    </c:legend>
    <c:plotVisOnly val="1"/>
    <c:dispBlanksAs val="gap"/>
    <c:showDLblsOverMax val="0"/>
  </c:chart>
  <c:spPr>
    <a:noFill/>
    <a:ln w="9525" cap="flat" cmpd="sng" algn="ctr">
      <a:noFill/>
      <a:round/>
    </a:ln>
    <a:effectLst/>
  </c:spPr>
  <c:txPr>
    <a:bodyPr/>
    <a:lstStyle/>
    <a:p>
      <a:pPr>
        <a:defRPr/>
      </a:pPr>
      <a:endParaRPr lang="pt-B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alpha val="85000"/>
              </a:schemeClr>
            </a:solidFill>
            <a:ln w="9525" cap="flat" cmpd="sng" algn="ctr">
              <a:solidFill>
                <a:schemeClr val="lt1">
                  <a:alpha val="50000"/>
                </a:schemeClr>
              </a:solidFill>
              <a:round/>
            </a:ln>
            <a:effectLst/>
          </c:spPr>
          <c:invertIfNegative val="0"/>
          <c:dPt>
            <c:idx val="0"/>
            <c:invertIfNegative val="0"/>
            <c:bubble3D val="0"/>
            <c:spPr>
              <a:solidFill>
                <a:schemeClr val="accent1">
                  <a:lumMod val="75000"/>
                </a:schemeClr>
              </a:solidFill>
              <a:ln w="9525" cap="flat" cmpd="sng" algn="ctr">
                <a:solidFill>
                  <a:schemeClr val="lt1">
                    <a:alpha val="50000"/>
                  </a:schemeClr>
                </a:solidFill>
                <a:round/>
              </a:ln>
              <a:effectLst/>
            </c:spPr>
            <c:extLst>
              <c:ext xmlns:c16="http://schemas.microsoft.com/office/drawing/2014/chart" uri="{C3380CC4-5D6E-409C-BE32-E72D297353CC}">
                <c16:uniqueId val="{00000005-1203-43E4-A5AB-6CD982AAE66D}"/>
              </c:ext>
            </c:extLst>
          </c:dPt>
          <c:dPt>
            <c:idx val="1"/>
            <c:invertIfNegative val="0"/>
            <c:bubble3D val="0"/>
            <c:spPr>
              <a:solidFill>
                <a:schemeClr val="accent4"/>
              </a:solidFill>
              <a:ln w="9525" cap="flat" cmpd="sng" algn="ctr">
                <a:solidFill>
                  <a:schemeClr val="lt1">
                    <a:alpha val="50000"/>
                  </a:schemeClr>
                </a:solidFill>
                <a:round/>
              </a:ln>
              <a:effectLst/>
            </c:spPr>
            <c:extLst>
              <c:ext xmlns:c16="http://schemas.microsoft.com/office/drawing/2014/chart" uri="{C3380CC4-5D6E-409C-BE32-E72D297353CC}">
                <c16:uniqueId val="{00000004-1203-43E4-A5AB-6CD982AAE66D}"/>
              </c:ext>
            </c:extLst>
          </c:dPt>
          <c:dPt>
            <c:idx val="2"/>
            <c:invertIfNegative val="0"/>
            <c:bubble3D val="0"/>
            <c:spPr>
              <a:solidFill>
                <a:schemeClr val="bg1">
                  <a:lumMod val="50000"/>
                </a:schemeClr>
              </a:solidFill>
              <a:ln w="9525" cap="flat" cmpd="sng" algn="ctr">
                <a:solidFill>
                  <a:schemeClr val="lt1">
                    <a:alpha val="50000"/>
                  </a:schemeClr>
                </a:solidFill>
                <a:round/>
              </a:ln>
              <a:effectLst/>
            </c:spPr>
            <c:extLst>
              <c:ext xmlns:c16="http://schemas.microsoft.com/office/drawing/2014/chart" uri="{C3380CC4-5D6E-409C-BE32-E72D297353CC}">
                <c16:uniqueId val="{00000003-1203-43E4-A5AB-6CD982AAE66D}"/>
              </c:ext>
            </c:extLst>
          </c:dPt>
          <c:dPt>
            <c:idx val="3"/>
            <c:invertIfNegative val="0"/>
            <c:bubble3D val="0"/>
            <c:spPr>
              <a:solidFill>
                <a:srgbClr val="92D050"/>
              </a:solidFill>
              <a:ln w="9525" cap="flat" cmpd="sng" algn="ctr">
                <a:solidFill>
                  <a:schemeClr val="lt1">
                    <a:alpha val="50000"/>
                  </a:schemeClr>
                </a:solidFill>
                <a:round/>
              </a:ln>
              <a:effectLst/>
            </c:spPr>
            <c:extLst>
              <c:ext xmlns:c16="http://schemas.microsoft.com/office/drawing/2014/chart" uri="{C3380CC4-5D6E-409C-BE32-E72D297353CC}">
                <c16:uniqueId val="{00000002-1203-43E4-A5AB-6CD982AAE66D}"/>
              </c:ext>
            </c:extLst>
          </c:dPt>
          <c:dPt>
            <c:idx val="4"/>
            <c:invertIfNegative val="0"/>
            <c:bubble3D val="0"/>
            <c:spPr>
              <a:solidFill>
                <a:srgbClr val="997200"/>
              </a:solidFill>
              <a:ln w="9525" cap="flat" cmpd="sng" algn="ctr">
                <a:solidFill>
                  <a:schemeClr val="lt1">
                    <a:alpha val="50000"/>
                  </a:schemeClr>
                </a:solidFill>
                <a:round/>
              </a:ln>
              <a:effectLst/>
            </c:spPr>
            <c:extLst>
              <c:ext xmlns:c16="http://schemas.microsoft.com/office/drawing/2014/chart" uri="{C3380CC4-5D6E-409C-BE32-E72D297353CC}">
                <c16:uniqueId val="{00000001-1203-43E4-A5AB-6CD982AAE66D}"/>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pt-B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'[PNIPE_invetario_estados_SERGIPE_revisado_(FFB)(1).xlsx]Planilha1'!$A$3:$A$7</c:f>
              <c:strCache>
                <c:ptCount val="5"/>
                <c:pt idx="0">
                  <c:v>  Agronomia</c:v>
                </c:pt>
                <c:pt idx="1">
                  <c:v>  Ciência e Tecnologia de Alimentos</c:v>
                </c:pt>
                <c:pt idx="2">
                  <c:v>  Engenharia Agrícola</c:v>
                </c:pt>
                <c:pt idx="3">
                  <c:v>  Recursos Pesqueiros e Engenharia de Pesca</c:v>
                </c:pt>
                <c:pt idx="4">
                  <c:v>  Ciências Ambientais</c:v>
                </c:pt>
              </c:strCache>
            </c:strRef>
          </c:cat>
          <c:val>
            <c:numRef>
              <c:f>'[PNIPE_invetario_estados_SERGIPE_revisado_(FFB)(1).xlsx]Planilha1'!$B$3:$B$7</c:f>
              <c:numCache>
                <c:formatCode>General</c:formatCode>
                <c:ptCount val="5"/>
                <c:pt idx="0">
                  <c:v>2</c:v>
                </c:pt>
                <c:pt idx="1">
                  <c:v>2</c:v>
                </c:pt>
                <c:pt idx="2">
                  <c:v>2</c:v>
                </c:pt>
                <c:pt idx="3">
                  <c:v>2</c:v>
                </c:pt>
                <c:pt idx="4">
                  <c:v>7</c:v>
                </c:pt>
              </c:numCache>
            </c:numRef>
          </c:val>
          <c:extLst>
            <c:ext xmlns:c16="http://schemas.microsoft.com/office/drawing/2014/chart" uri="{C3380CC4-5D6E-409C-BE32-E72D297353CC}">
              <c16:uniqueId val="{00000000-1203-43E4-A5AB-6CD982AAE66D}"/>
            </c:ext>
          </c:extLst>
        </c:ser>
        <c:dLbls>
          <c:dLblPos val="inEnd"/>
          <c:showLegendKey val="0"/>
          <c:showVal val="1"/>
          <c:showCatName val="0"/>
          <c:showSerName val="0"/>
          <c:showPercent val="0"/>
          <c:showBubbleSize val="0"/>
        </c:dLbls>
        <c:gapWidth val="65"/>
        <c:axId val="1068150143"/>
        <c:axId val="1128284655"/>
      </c:barChart>
      <c:catAx>
        <c:axId val="1068150143"/>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pt-BR"/>
          </a:p>
        </c:txPr>
        <c:crossAx val="1128284655"/>
        <c:crosses val="autoZero"/>
        <c:auto val="1"/>
        <c:lblAlgn val="ctr"/>
        <c:lblOffset val="100"/>
        <c:noMultiLvlLbl val="0"/>
      </c:catAx>
      <c:valAx>
        <c:axId val="1128284655"/>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pt-BR"/>
          </a:p>
        </c:txPr>
        <c:crossAx val="1068150143"/>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pt-BR"/>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7C58-4571-A458-196D2F1BB5F4}"/>
              </c:ext>
            </c:extLst>
          </c:dPt>
          <c:dPt>
            <c:idx val="1"/>
            <c:bubble3D val="0"/>
            <c:spPr>
              <a:solidFill>
                <a:schemeClr val="accent1">
                  <a:lumMod val="75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7C58-4571-A458-196D2F1BB5F4}"/>
              </c:ext>
            </c:extLst>
          </c:dPt>
          <c:dPt>
            <c:idx val="2"/>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7C58-4571-A458-196D2F1BB5F4}"/>
              </c:ext>
            </c:extLst>
          </c:dPt>
          <c:dPt>
            <c:idx val="3"/>
            <c:bubble3D val="0"/>
            <c:spPr>
              <a:solidFill>
                <a:schemeClr val="bg1">
                  <a:lumMod val="5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7C58-4571-A458-196D2F1BB5F4}"/>
              </c:ext>
            </c:extLst>
          </c:dPt>
          <c:dPt>
            <c:idx val="4"/>
            <c:bubble3D val="0"/>
            <c:spPr>
              <a:solidFill>
                <a:srgbClr val="92D05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7C58-4571-A458-196D2F1BB5F4}"/>
              </c:ext>
            </c:extLst>
          </c:dPt>
          <c:dPt>
            <c:idx val="5"/>
            <c:bubble3D val="0"/>
            <c:spPr>
              <a:solidFill>
                <a:srgbClr val="99720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7C58-4571-A458-196D2F1BB5F4}"/>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pt-BR"/>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'[PNIPE_invetario_estados_SERGIPE_revisado_(FFB)(1).xlsx]Planilha1'!$A$2:$A$7</c:f>
              <c:strCache>
                <c:ptCount val="6"/>
                <c:pt idx="0">
                  <c:v>Ciências Agrárias</c:v>
                </c:pt>
                <c:pt idx="1">
                  <c:v>  Agronomia</c:v>
                </c:pt>
                <c:pt idx="2">
                  <c:v>  Ciência e Tecnologia de Alimentos</c:v>
                </c:pt>
                <c:pt idx="3">
                  <c:v>  Engenharia Agrícola</c:v>
                </c:pt>
                <c:pt idx="4">
                  <c:v>  Recursos Pesqueiros e Engenharia de Pesca</c:v>
                </c:pt>
                <c:pt idx="5">
                  <c:v>  Ciências Ambientais</c:v>
                </c:pt>
              </c:strCache>
            </c:strRef>
          </c:cat>
          <c:val>
            <c:numRef>
              <c:f>'[PNIPE_invetario_estados_SERGIPE_revisado_(FFB)(1).xlsx]Planilha1'!$B$2:$B$7</c:f>
              <c:numCache>
                <c:formatCode>General</c:formatCode>
                <c:ptCount val="6"/>
                <c:pt idx="1">
                  <c:v>2</c:v>
                </c:pt>
                <c:pt idx="2">
                  <c:v>2</c:v>
                </c:pt>
                <c:pt idx="3">
                  <c:v>2</c:v>
                </c:pt>
                <c:pt idx="4">
                  <c:v>2</c:v>
                </c:pt>
                <c:pt idx="5">
                  <c:v>7</c:v>
                </c:pt>
              </c:numCache>
            </c:numRef>
          </c:val>
          <c:extLst>
            <c:ext xmlns:c16="http://schemas.microsoft.com/office/drawing/2014/chart" uri="{C3380CC4-5D6E-409C-BE32-E72D297353CC}">
              <c16:uniqueId val="{0000000C-7C58-4571-A458-196D2F1BB5F4}"/>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ayout>
        <c:manualLayout>
          <c:xMode val="edge"/>
          <c:yMode val="edge"/>
          <c:x val="0.61256390125924609"/>
          <c:y val="0.14420185802481308"/>
          <c:w val="0.32326716819646328"/>
          <c:h val="0.75919091106333469"/>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pt-BR"/>
        </a:p>
      </c:txPr>
    </c:legend>
    <c:plotVisOnly val="1"/>
    <c:dispBlanksAs val="gap"/>
    <c:showDLblsOverMax val="0"/>
  </c:chart>
  <c:spPr>
    <a:noFill/>
    <a:ln w="9525" cap="flat" cmpd="sng" algn="ctr">
      <a:noFill/>
      <a:round/>
    </a:ln>
    <a:effectLst/>
  </c:spPr>
  <c:txPr>
    <a:bodyPr/>
    <a:lstStyle/>
    <a:p>
      <a:pPr>
        <a:defRPr/>
      </a:pPr>
      <a:endParaRPr lang="pt-BR"/>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48611988901859"/>
          <c:y val="3.6974432865948162E-2"/>
          <c:w val="0.78742127816452789"/>
          <c:h val="0.9630253750633968"/>
        </c:manualLayout>
      </c:layout>
      <c:doughnutChart>
        <c:varyColors val="1"/>
        <c:ser>
          <c:idx val="0"/>
          <c:order val="0"/>
          <c:spPr>
            <a:noFill/>
            <a:ln>
              <a:solidFill>
                <a:schemeClr val="tx1"/>
              </a:solidFill>
            </a:ln>
          </c:spPr>
          <c:dPt>
            <c:idx val="0"/>
            <c:bubble3D val="0"/>
            <c:spPr>
              <a:solidFill>
                <a:schemeClr val="tx1"/>
              </a:solid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A10D-4319-AA89-979CB8451295}"/>
              </c:ext>
            </c:extLst>
          </c:dPt>
          <c:dPt>
            <c:idx val="1"/>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A10D-4319-AA89-979CB8451295}"/>
              </c:ext>
            </c:extLst>
          </c:dPt>
          <c:dPt>
            <c:idx val="2"/>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A10D-4319-AA89-979CB8451295}"/>
              </c:ext>
            </c:extLst>
          </c:dPt>
          <c:dPt>
            <c:idx val="3"/>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A10D-4319-AA89-979CB8451295}"/>
              </c:ext>
            </c:extLst>
          </c:dPt>
          <c:dPt>
            <c:idx val="4"/>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A10D-4319-AA89-979CB8451295}"/>
              </c:ext>
            </c:extLst>
          </c:dPt>
          <c:dPt>
            <c:idx val="5"/>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A10D-4319-AA89-979CB8451295}"/>
              </c:ext>
            </c:extLst>
          </c:dPt>
          <c:dPt>
            <c:idx val="6"/>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A10D-4319-AA89-979CB8451295}"/>
              </c:ext>
            </c:extLst>
          </c:dPt>
          <c:dPt>
            <c:idx val="7"/>
            <c:bubble3D val="0"/>
            <c:spPr>
              <a:noFill/>
              <a:ln>
                <a:solidFill>
                  <a:schemeClr val="tx1"/>
                </a:solid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A10D-4319-AA89-979CB8451295}"/>
              </c:ext>
            </c:extLst>
          </c:dPt>
          <c:dLbls>
            <c:delete val="1"/>
          </c:dLbls>
          <c:cat>
            <c:strRef>
              <c:f>'[PNIPE_invetario_estados_SERGIPE_revisado_(FFB)(1).xlsx]Planilha1'!$A$63:$A$70</c:f>
              <c:strCache>
                <c:ptCount val="8"/>
                <c:pt idx="0">
                  <c:v>Ciências Agrárias</c:v>
                </c:pt>
                <c:pt idx="1">
                  <c:v>Ciências Biológicas</c:v>
                </c:pt>
                <c:pt idx="2">
                  <c:v>  Ciências da Saúde</c:v>
                </c:pt>
                <c:pt idx="3">
                  <c:v>Ciências Exatas e da Terra</c:v>
                </c:pt>
                <c:pt idx="4">
                  <c:v>Ciências Humanas</c:v>
                </c:pt>
                <c:pt idx="5">
                  <c:v>Ciências Sociais Aplicadas</c:v>
                </c:pt>
                <c:pt idx="6">
                  <c:v>Engenharias</c:v>
                </c:pt>
                <c:pt idx="7">
                  <c:v>  Linguística, Letras e Artes</c:v>
                </c:pt>
              </c:strCache>
            </c:strRef>
          </c:cat>
          <c:val>
            <c:numRef>
              <c:f>'[PNIPE_invetario_estados_SERGIPE_revisado_(FFB)(1).xlsx]Planilha1'!$B$63:$B$70</c:f>
              <c:numCache>
                <c:formatCode>General</c:formatCode>
                <c:ptCount val="8"/>
                <c:pt idx="0">
                  <c:v>15</c:v>
                </c:pt>
                <c:pt idx="1">
                  <c:v>26</c:v>
                </c:pt>
                <c:pt idx="2">
                  <c:v>5</c:v>
                </c:pt>
                <c:pt idx="3">
                  <c:v>19</c:v>
                </c:pt>
                <c:pt idx="4">
                  <c:v>4</c:v>
                </c:pt>
                <c:pt idx="5">
                  <c:v>4</c:v>
                </c:pt>
                <c:pt idx="6">
                  <c:v>26</c:v>
                </c:pt>
                <c:pt idx="7">
                  <c:v>1</c:v>
                </c:pt>
              </c:numCache>
            </c:numRef>
          </c:val>
          <c:extLst>
            <c:ext xmlns:c16="http://schemas.microsoft.com/office/drawing/2014/chart" uri="{C3380CC4-5D6E-409C-BE32-E72D297353CC}">
              <c16:uniqueId val="{00000010-A10D-4319-AA89-979CB8451295}"/>
            </c:ext>
          </c:extLst>
        </c:ser>
        <c:dLbls>
          <c:showLegendKey val="0"/>
          <c:showVal val="0"/>
          <c:showCatName val="0"/>
          <c:showSerName val="0"/>
          <c:showPercent val="1"/>
          <c:showBubbleSize val="0"/>
          <c:showLeaderLines val="1"/>
        </c:dLbls>
        <c:firstSliceAng val="0"/>
        <c:holeSize val="50"/>
      </c:doughnutChart>
      <c:spPr>
        <a:noFill/>
        <a:ln>
          <a:noFill/>
        </a:ln>
        <a:effectLst/>
      </c:spPr>
    </c:plotArea>
    <c:plotVisOnly val="1"/>
    <c:dispBlanksAs val="gap"/>
    <c:showDLblsOverMax val="0"/>
  </c:chart>
  <c:spPr>
    <a:noFill/>
    <a:ln w="9525" cap="flat" cmpd="sng" algn="ctr">
      <a:noFill/>
      <a:round/>
    </a:ln>
    <a:effectLst/>
  </c:spPr>
  <c:txPr>
    <a:bodyPr/>
    <a:lstStyle/>
    <a:p>
      <a:pPr>
        <a:defRPr/>
      </a:pPr>
      <a:endParaRPr lang="pt-BR"/>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FC000"/>
              </a:solidFill>
              <a:ln>
                <a:noFill/>
              </a:ln>
              <a:effectLst/>
            </c:spPr>
            <c:extLst>
              <c:ext xmlns:c16="http://schemas.microsoft.com/office/drawing/2014/chart" uri="{C3380CC4-5D6E-409C-BE32-E72D297353CC}">
                <c16:uniqueId val="{0000000B-3396-49CF-A89D-896E1797E751}"/>
              </c:ext>
            </c:extLst>
          </c:dPt>
          <c:dPt>
            <c:idx val="1"/>
            <c:invertIfNegative val="0"/>
            <c:bubble3D val="0"/>
            <c:spPr>
              <a:solidFill>
                <a:schemeClr val="accent6">
                  <a:lumMod val="40000"/>
                  <a:lumOff val="60000"/>
                </a:schemeClr>
              </a:solidFill>
              <a:ln>
                <a:noFill/>
              </a:ln>
              <a:effectLst/>
            </c:spPr>
            <c:extLst>
              <c:ext xmlns:c16="http://schemas.microsoft.com/office/drawing/2014/chart" uri="{C3380CC4-5D6E-409C-BE32-E72D297353CC}">
                <c16:uniqueId val="{0000000A-3396-49CF-A89D-896E1797E751}"/>
              </c:ext>
            </c:extLst>
          </c:dPt>
          <c:dPt>
            <c:idx val="2"/>
            <c:invertIfNegative val="0"/>
            <c:bubble3D val="0"/>
            <c:spPr>
              <a:solidFill>
                <a:srgbClr val="C00000"/>
              </a:solidFill>
              <a:ln>
                <a:noFill/>
              </a:ln>
              <a:effectLst/>
            </c:spPr>
            <c:extLst>
              <c:ext xmlns:c16="http://schemas.microsoft.com/office/drawing/2014/chart" uri="{C3380CC4-5D6E-409C-BE32-E72D297353CC}">
                <c16:uniqueId val="{00000009-3396-49CF-A89D-896E1797E751}"/>
              </c:ext>
            </c:extLst>
          </c:dPt>
          <c:dPt>
            <c:idx val="3"/>
            <c:invertIfNegative val="0"/>
            <c:bubble3D val="0"/>
            <c:spPr>
              <a:solidFill>
                <a:srgbClr val="34AF50"/>
              </a:solidFill>
              <a:ln>
                <a:noFill/>
              </a:ln>
              <a:effectLst/>
            </c:spPr>
            <c:extLst>
              <c:ext xmlns:c16="http://schemas.microsoft.com/office/drawing/2014/chart" uri="{C3380CC4-5D6E-409C-BE32-E72D297353CC}">
                <c16:uniqueId val="{00000008-3396-49CF-A89D-896E1797E751}"/>
              </c:ext>
            </c:extLst>
          </c:dPt>
          <c:dPt>
            <c:idx val="4"/>
            <c:invertIfNegative val="0"/>
            <c:bubble3D val="0"/>
            <c:spPr>
              <a:solidFill>
                <a:schemeClr val="accent4"/>
              </a:solidFill>
              <a:ln>
                <a:noFill/>
              </a:ln>
              <a:effectLst/>
            </c:spPr>
            <c:extLst>
              <c:ext xmlns:c16="http://schemas.microsoft.com/office/drawing/2014/chart" uri="{C3380CC4-5D6E-409C-BE32-E72D297353CC}">
                <c16:uniqueId val="{00000007-3396-49CF-A89D-896E1797E751}"/>
              </c:ext>
            </c:extLst>
          </c:dPt>
          <c:dPt>
            <c:idx val="5"/>
            <c:invertIfNegative val="0"/>
            <c:bubble3D val="0"/>
            <c:spPr>
              <a:solidFill>
                <a:schemeClr val="bg1">
                  <a:lumMod val="50000"/>
                </a:schemeClr>
              </a:solidFill>
              <a:ln>
                <a:noFill/>
              </a:ln>
              <a:effectLst/>
            </c:spPr>
            <c:extLst>
              <c:ext xmlns:c16="http://schemas.microsoft.com/office/drawing/2014/chart" uri="{C3380CC4-5D6E-409C-BE32-E72D297353CC}">
                <c16:uniqueId val="{00000006-3396-49CF-A89D-896E1797E751}"/>
              </c:ext>
            </c:extLst>
          </c:dPt>
          <c:dPt>
            <c:idx val="6"/>
            <c:invertIfNegative val="0"/>
            <c:bubble3D val="0"/>
            <c:spPr>
              <a:solidFill>
                <a:schemeClr val="tx1"/>
              </a:solidFill>
              <a:ln>
                <a:noFill/>
              </a:ln>
              <a:effectLst/>
            </c:spPr>
            <c:extLst>
              <c:ext xmlns:c16="http://schemas.microsoft.com/office/drawing/2014/chart" uri="{C3380CC4-5D6E-409C-BE32-E72D297353CC}">
                <c16:uniqueId val="{00000005-3396-49CF-A89D-896E1797E751}"/>
              </c:ext>
            </c:extLst>
          </c:dPt>
          <c:dPt>
            <c:idx val="7"/>
            <c:invertIfNegative val="0"/>
            <c:bubble3D val="0"/>
            <c:spPr>
              <a:solidFill>
                <a:srgbClr val="0070C0"/>
              </a:solidFill>
              <a:ln>
                <a:noFill/>
              </a:ln>
              <a:effectLst/>
            </c:spPr>
            <c:extLst>
              <c:ext xmlns:c16="http://schemas.microsoft.com/office/drawing/2014/chart" uri="{C3380CC4-5D6E-409C-BE32-E72D297353CC}">
                <c16:uniqueId val="{00000004-3396-49CF-A89D-896E1797E751}"/>
              </c:ext>
            </c:extLst>
          </c:dPt>
          <c:dPt>
            <c:idx val="8"/>
            <c:invertIfNegative val="0"/>
            <c:bubble3D val="0"/>
            <c:spPr>
              <a:solidFill>
                <a:srgbClr val="6762B4"/>
              </a:solidFill>
              <a:ln>
                <a:noFill/>
              </a:ln>
              <a:effectLst/>
            </c:spPr>
            <c:extLst>
              <c:ext xmlns:c16="http://schemas.microsoft.com/office/drawing/2014/chart" uri="{C3380CC4-5D6E-409C-BE32-E72D297353CC}">
                <c16:uniqueId val="{00000003-3396-49CF-A89D-896E1797E751}"/>
              </c:ext>
            </c:extLst>
          </c:dPt>
          <c:dPt>
            <c:idx val="9"/>
            <c:invertIfNegative val="0"/>
            <c:bubble3D val="0"/>
            <c:spPr>
              <a:solidFill>
                <a:srgbClr val="997200"/>
              </a:solidFill>
              <a:ln>
                <a:noFill/>
              </a:ln>
              <a:effectLst/>
            </c:spPr>
            <c:extLst>
              <c:ext xmlns:c16="http://schemas.microsoft.com/office/drawing/2014/chart" uri="{C3380CC4-5D6E-409C-BE32-E72D297353CC}">
                <c16:uniqueId val="{00000002-3396-49CF-A89D-896E1797E751}"/>
              </c:ext>
            </c:extLst>
          </c:dPt>
          <c:dPt>
            <c:idx val="10"/>
            <c:invertIfNegative val="0"/>
            <c:bubble3D val="0"/>
            <c:spPr>
              <a:solidFill>
                <a:srgbClr val="660033"/>
              </a:solidFill>
              <a:ln>
                <a:noFill/>
              </a:ln>
              <a:effectLst/>
            </c:spPr>
            <c:extLst>
              <c:ext xmlns:c16="http://schemas.microsoft.com/office/drawing/2014/chart" uri="{C3380CC4-5D6E-409C-BE32-E72D297353CC}">
                <c16:uniqueId val="{00000001-3396-49CF-A89D-896E1797E751}"/>
              </c:ext>
            </c:extLst>
          </c:dPt>
          <c:cat>
            <c:strRef>
              <c:f>'[PNIPE_invetario_estados_SERGIPE_revisado_(FFB)(1).xlsx]Planilha1'!$A$11:$A$21</c:f>
              <c:strCache>
                <c:ptCount val="11"/>
                <c:pt idx="0">
                  <c:v>  Biofísica</c:v>
                </c:pt>
                <c:pt idx="1">
                  <c:v>  Bioquímica</c:v>
                </c:pt>
                <c:pt idx="2">
                  <c:v>  Biotecnologia</c:v>
                </c:pt>
                <c:pt idx="3">
                  <c:v>  Ciências Biológicas</c:v>
                </c:pt>
                <c:pt idx="4">
                  <c:v>  Ecologia</c:v>
                </c:pt>
                <c:pt idx="5">
                  <c:v>  Farmacologia</c:v>
                </c:pt>
                <c:pt idx="6">
                  <c:v>  Fisiologia</c:v>
                </c:pt>
                <c:pt idx="7">
                  <c:v>  Genética</c:v>
                </c:pt>
                <c:pt idx="8">
                  <c:v>  Imunologia</c:v>
                </c:pt>
                <c:pt idx="9">
                  <c:v>  Microbiologia</c:v>
                </c:pt>
                <c:pt idx="10">
                  <c:v>  Parasitologia</c:v>
                </c:pt>
              </c:strCache>
            </c:strRef>
          </c:cat>
          <c:val>
            <c:numRef>
              <c:f>'[PNIPE_invetario_estados_SERGIPE_revisado_(FFB)(1).xlsx]Planilha1'!$B$11:$B$21</c:f>
              <c:numCache>
                <c:formatCode>General</c:formatCode>
                <c:ptCount val="11"/>
                <c:pt idx="0">
                  <c:v>1</c:v>
                </c:pt>
                <c:pt idx="1">
                  <c:v>5</c:v>
                </c:pt>
                <c:pt idx="2">
                  <c:v>4</c:v>
                </c:pt>
                <c:pt idx="3">
                  <c:v>1</c:v>
                </c:pt>
                <c:pt idx="4">
                  <c:v>1</c:v>
                </c:pt>
                <c:pt idx="5">
                  <c:v>4</c:v>
                </c:pt>
                <c:pt idx="6">
                  <c:v>2</c:v>
                </c:pt>
                <c:pt idx="7">
                  <c:v>1</c:v>
                </c:pt>
                <c:pt idx="8">
                  <c:v>3</c:v>
                </c:pt>
                <c:pt idx="9">
                  <c:v>3</c:v>
                </c:pt>
                <c:pt idx="10">
                  <c:v>1</c:v>
                </c:pt>
              </c:numCache>
            </c:numRef>
          </c:val>
          <c:extLst>
            <c:ext xmlns:c16="http://schemas.microsoft.com/office/drawing/2014/chart" uri="{C3380CC4-5D6E-409C-BE32-E72D297353CC}">
              <c16:uniqueId val="{00000000-3396-49CF-A89D-896E1797E751}"/>
            </c:ext>
          </c:extLst>
        </c:ser>
        <c:dLbls>
          <c:showLegendKey val="0"/>
          <c:showVal val="0"/>
          <c:showCatName val="0"/>
          <c:showSerName val="0"/>
          <c:showPercent val="0"/>
          <c:showBubbleSize val="0"/>
        </c:dLbls>
        <c:gapWidth val="182"/>
        <c:axId val="1128712767"/>
        <c:axId val="1128711935"/>
      </c:barChart>
      <c:catAx>
        <c:axId val="112871276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128711935"/>
        <c:crosses val="autoZero"/>
        <c:auto val="1"/>
        <c:lblAlgn val="ctr"/>
        <c:lblOffset val="100"/>
        <c:noMultiLvlLbl val="0"/>
      </c:catAx>
      <c:valAx>
        <c:axId val="1128711935"/>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12871276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pt-B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4.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7.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4.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5.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8.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2.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t-BR"/>
              <a:t>Clique para editar o título mestre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837553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smtClean="0"/>
              <a:pPr/>
              <a:t>4/1/2025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008668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smtClean="0"/>
              <a:pPr/>
              <a:t>4/1/2025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44657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smtClean="0"/>
              <a:pPr/>
              <a:t>4/1/2025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092980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smtClean="0"/>
              <a:pPr/>
              <a:t>4/1/2025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004761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smtClean="0"/>
              <a:pPr/>
              <a:t>4/1/2025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7122964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4/1/2025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‹nº›</a:t>
            </a:fld>
            <a:endParaRPr lang="en-US" dirty="0"/>
          </a:p>
        </p:txBody>
      </p:sp>
    </p:spTree>
    <p:extLst>
      <p:ext uri="{BB962C8B-B14F-4D97-AF65-F5344CB8AC3E}">
        <p14:creationId xmlns:p14="http://schemas.microsoft.com/office/powerpoint/2010/main" val="40182075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762303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4/1/2025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‹nº›</a:t>
            </a:fld>
            <a:endParaRPr lang="en-US" dirty="0"/>
          </a:p>
        </p:txBody>
      </p:sp>
    </p:spTree>
    <p:extLst>
      <p:ext uri="{BB962C8B-B14F-4D97-AF65-F5344CB8AC3E}">
        <p14:creationId xmlns:p14="http://schemas.microsoft.com/office/powerpoint/2010/main" val="3591464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smtClean="0"/>
              <a:pPr/>
              <a:t>4/1/2025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032964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4/1/2025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‹nº›</a:t>
            </a:fld>
            <a:endParaRPr lang="en-US" dirty="0"/>
          </a:p>
        </p:txBody>
      </p:sp>
    </p:spTree>
    <p:extLst>
      <p:ext uri="{BB962C8B-B14F-4D97-AF65-F5344CB8AC3E}">
        <p14:creationId xmlns:p14="http://schemas.microsoft.com/office/powerpoint/2010/main" val="3587783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4/1/2025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14827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4/1/2025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802520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4/1/2025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338128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t-BR"/>
              <a:t>Clique para editar o título mestre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42A54C80-263E-416B-A8E0-580EDEADCBDC}" type="datetimeFigureOut">
              <a:rPr lang="en-US" smtClean="0"/>
              <a:t>4/1/2025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‹nº›</a:t>
            </a:fld>
            <a:endParaRPr lang="en-US" dirty="0"/>
          </a:p>
        </p:txBody>
      </p:sp>
    </p:spTree>
    <p:extLst>
      <p:ext uri="{BB962C8B-B14F-4D97-AF65-F5344CB8AC3E}">
        <p14:creationId xmlns:p14="http://schemas.microsoft.com/office/powerpoint/2010/main" val="3830457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Date Placeholder 4"/>
          <p:cNvSpPr>
            <a:spLocks noGrp="1"/>
          </p:cNvSpPr>
          <p:nvPr>
            <p:ph type="dt" sz="half" idx="10"/>
          </p:nvPr>
        </p:nvSpPr>
        <p:spPr/>
        <p:txBody>
          <a:bodyPr/>
          <a:lstStyle/>
          <a:p>
            <a:fld id="{B61BEF0D-F0BB-DE4B-95CE-6DB70DBA9567}" type="datetimeFigureOut">
              <a:rPr lang="en-US" smtClean="0"/>
              <a:pPr/>
              <a:t>4/1/2025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603426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4/1/2025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091500350"/>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 id="2147483735" r:id="rId13"/>
    <p:sldLayoutId id="2147483736" r:id="rId14"/>
    <p:sldLayoutId id="2147483737" r:id="rId15"/>
    <p:sldLayoutId id="214748373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4.xml"/><Relationship Id="rId5" Type="http://schemas.openxmlformats.org/officeDocument/2006/relationships/chart" Target="../charts/chart8.xml"/><Relationship Id="rId4" Type="http://schemas.openxmlformats.org/officeDocument/2006/relationships/chart" Target="../charts/char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5.xml"/><Relationship Id="rId4" Type="http://schemas.openxmlformats.org/officeDocument/2006/relationships/chart" Target="../charts/chart9.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6.xml"/><Relationship Id="rId5" Type="http://schemas.openxmlformats.org/officeDocument/2006/relationships/chart" Target="../charts/chart11.xml"/><Relationship Id="rId4" Type="http://schemas.openxmlformats.org/officeDocument/2006/relationships/chart" Target="../charts/chart10.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7.xml"/><Relationship Id="rId4" Type="http://schemas.openxmlformats.org/officeDocument/2006/relationships/chart" Target="../charts/chart1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8.xml"/><Relationship Id="rId5" Type="http://schemas.openxmlformats.org/officeDocument/2006/relationships/chart" Target="../charts/chart14.xml"/><Relationship Id="rId4" Type="http://schemas.openxmlformats.org/officeDocument/2006/relationships/chart" Target="../charts/chart1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9.xml"/><Relationship Id="rId4" Type="http://schemas.openxmlformats.org/officeDocument/2006/relationships/chart" Target="../charts/chart15.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0.xml"/><Relationship Id="rId5" Type="http://schemas.openxmlformats.org/officeDocument/2006/relationships/chart" Target="../charts/chart17.xml"/><Relationship Id="rId4" Type="http://schemas.openxmlformats.org/officeDocument/2006/relationships/chart" Target="../charts/chart16.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1.xml"/><Relationship Id="rId4" Type="http://schemas.openxmlformats.org/officeDocument/2006/relationships/chart" Target="../charts/chart18.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2.xml"/><Relationship Id="rId6" Type="http://schemas.openxmlformats.org/officeDocument/2006/relationships/chart" Target="../charts/chart21.xml"/><Relationship Id="rId5" Type="http://schemas.openxmlformats.org/officeDocument/2006/relationships/chart" Target="../charts/chart20.xml"/><Relationship Id="rId4" Type="http://schemas.openxmlformats.org/officeDocument/2006/relationships/chart" Target="../charts/chart19.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3.xml"/><Relationship Id="rId4" Type="http://schemas.openxmlformats.org/officeDocument/2006/relationships/chart" Target="../charts/chart2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4.xml"/><Relationship Id="rId6" Type="http://schemas.openxmlformats.org/officeDocument/2006/relationships/chart" Target="../charts/chart25.xml"/><Relationship Id="rId5" Type="http://schemas.openxmlformats.org/officeDocument/2006/relationships/chart" Target="../charts/chart24.xml"/><Relationship Id="rId4" Type="http://schemas.openxmlformats.org/officeDocument/2006/relationships/chart" Target="../charts/chart23.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5.xml"/><Relationship Id="rId4" Type="http://schemas.openxmlformats.org/officeDocument/2006/relationships/chart" Target="../charts/chart26.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6.xml"/><Relationship Id="rId5" Type="http://schemas.openxmlformats.org/officeDocument/2006/relationships/chart" Target="../charts/chart28.xml"/><Relationship Id="rId4" Type="http://schemas.openxmlformats.org/officeDocument/2006/relationships/chart" Target="../charts/chart2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7.xml"/><Relationship Id="rId4" Type="http://schemas.openxmlformats.org/officeDocument/2006/relationships/chart" Target="../charts/chart29.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8.xml"/><Relationship Id="rId5" Type="http://schemas.openxmlformats.org/officeDocument/2006/relationships/chart" Target="../charts/chart31.xml"/><Relationship Id="rId4" Type="http://schemas.openxmlformats.org/officeDocument/2006/relationships/chart" Target="../charts/chart30.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3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chart" Target="../charts/chart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p:cNvPicPr>
            <a:picLocks noChangeAspect="1"/>
          </p:cNvPicPr>
          <p:nvPr/>
        </p:nvPicPr>
        <p:blipFill>
          <a:blip r:embed="rId2"/>
          <a:stretch>
            <a:fillRect/>
          </a:stretch>
        </p:blipFill>
        <p:spPr>
          <a:xfrm>
            <a:off x="536685" y="4835292"/>
            <a:ext cx="8877128" cy="712033"/>
          </a:xfrm>
          <a:prstGeom prst="rect">
            <a:avLst/>
          </a:prstGeom>
        </p:spPr>
      </p:pic>
      <p:graphicFrame>
        <p:nvGraphicFramePr>
          <p:cNvPr id="4" name="Gráfico 3"/>
          <p:cNvGraphicFramePr>
            <a:graphicFrameLocks/>
          </p:cNvGraphicFramePr>
          <p:nvPr>
            <p:extLst>
              <p:ext uri="{D42A27DB-BD31-4B8C-83A1-F6EECF244321}">
                <p14:modId xmlns:p14="http://schemas.microsoft.com/office/powerpoint/2010/main" val="322110918"/>
              </p:ext>
            </p:extLst>
          </p:nvPr>
        </p:nvGraphicFramePr>
        <p:xfrm>
          <a:off x="-748656" y="411630"/>
          <a:ext cx="10821276" cy="69818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Gráfico 7"/>
          <p:cNvGraphicFramePr>
            <a:graphicFrameLocks/>
          </p:cNvGraphicFramePr>
          <p:nvPr>
            <p:extLst>
              <p:ext uri="{D42A27DB-BD31-4B8C-83A1-F6EECF244321}">
                <p14:modId xmlns:p14="http://schemas.microsoft.com/office/powerpoint/2010/main" val="1156302834"/>
              </p:ext>
            </p:extLst>
          </p:nvPr>
        </p:nvGraphicFramePr>
        <p:xfrm>
          <a:off x="1117600" y="1346200"/>
          <a:ext cx="9268286" cy="3403600"/>
        </p:xfrm>
        <a:graphic>
          <a:graphicData uri="http://schemas.openxmlformats.org/drawingml/2006/chart">
            <c:chart xmlns:c="http://schemas.openxmlformats.org/drawingml/2006/chart" xmlns:r="http://schemas.openxmlformats.org/officeDocument/2006/relationships" r:id="rId4"/>
          </a:graphicData>
        </a:graphic>
      </p:graphicFrame>
      <p:sp>
        <p:nvSpPr>
          <p:cNvPr id="2" name="CaixaDeTexto 1"/>
          <p:cNvSpPr txBox="1"/>
          <p:nvPr/>
        </p:nvSpPr>
        <p:spPr>
          <a:xfrm>
            <a:off x="536685" y="1697959"/>
            <a:ext cx="8900835" cy="2123658"/>
          </a:xfrm>
          <a:prstGeom prst="rect">
            <a:avLst/>
          </a:prstGeom>
          <a:noFill/>
        </p:spPr>
        <p:txBody>
          <a:bodyPr wrap="none" rtlCol="0">
            <a:spAutoFit/>
          </a:bodyPr>
          <a:lstStyle/>
          <a:p>
            <a:r>
              <a:rPr lang="pt-BR" sz="2400" b="1" cap="all" spc="50" dirty="0">
                <a:solidFill>
                  <a:srgbClr val="7B72BC"/>
                </a:solidFill>
              </a:rPr>
              <a:t>Resultados da pesquisa sobre as</a:t>
            </a:r>
          </a:p>
          <a:p>
            <a:r>
              <a:rPr lang="pt-BR" sz="2400" b="1" cap="all" spc="50" dirty="0">
                <a:solidFill>
                  <a:srgbClr val="7B72BC"/>
                </a:solidFill>
              </a:rPr>
              <a:t>“Áreas do Conhecimento” com cobertura </a:t>
            </a:r>
          </a:p>
          <a:p>
            <a:r>
              <a:rPr lang="pt-BR" sz="2400" b="1" cap="all" spc="50" dirty="0">
                <a:solidFill>
                  <a:srgbClr val="7B72BC"/>
                </a:solidFill>
              </a:rPr>
              <a:t>de infraestruturas de pesquisa Sergipe - 2025 </a:t>
            </a:r>
          </a:p>
          <a:p>
            <a:endParaRPr lang="pt-BR" sz="2000" b="1" cap="all" spc="50" dirty="0">
              <a:solidFill>
                <a:srgbClr val="7B72BC"/>
              </a:solidFill>
            </a:endParaRPr>
          </a:p>
          <a:p>
            <a:r>
              <a:rPr lang="pt-BR" sz="2000" b="1" cap="all" spc="50" dirty="0">
                <a:solidFill>
                  <a:srgbClr val="7B72BC"/>
                </a:solidFill>
              </a:rPr>
              <a:t>baseada nas unidades cadastradas na </a:t>
            </a:r>
          </a:p>
          <a:p>
            <a:r>
              <a:rPr lang="pt-BR" sz="2000" b="1" cap="all" spc="50" dirty="0">
                <a:solidFill>
                  <a:srgbClr val="7B72BC"/>
                </a:solidFill>
              </a:rPr>
              <a:t>Plataforma Nacional de Infraestrutura de Pesquisa – PNIPE </a:t>
            </a:r>
          </a:p>
        </p:txBody>
      </p:sp>
      <p:sp>
        <p:nvSpPr>
          <p:cNvPr id="3" name="CaixaDeTexto 2">
            <a:extLst>
              <a:ext uri="{FF2B5EF4-FFF2-40B4-BE49-F238E27FC236}">
                <a16:creationId xmlns:a16="http://schemas.microsoft.com/office/drawing/2014/main" id="{FA0388A4-BD6D-B96C-72CE-726DBE70F519}"/>
              </a:ext>
            </a:extLst>
          </p:cNvPr>
          <p:cNvSpPr txBox="1"/>
          <p:nvPr/>
        </p:nvSpPr>
        <p:spPr>
          <a:xfrm>
            <a:off x="536685" y="4835292"/>
            <a:ext cx="4865825" cy="923330"/>
          </a:xfrm>
          <a:prstGeom prst="rect">
            <a:avLst/>
          </a:prstGeom>
          <a:solidFill>
            <a:schemeClr val="bg1"/>
          </a:solidFill>
        </p:spPr>
        <p:txBody>
          <a:bodyPr wrap="square" rtlCol="0">
            <a:spAutoFit/>
          </a:bodyPr>
          <a:lstStyle/>
          <a:p>
            <a:pPr>
              <a:tabLst>
                <a:tab pos="2700020" algn="ctr"/>
                <a:tab pos="5400040" algn="r"/>
              </a:tabLst>
            </a:pPr>
            <a:r>
              <a:rPr lang="pt-BR" sz="1200" kern="100" dirty="0">
                <a:effectLst/>
                <a:latin typeface="Calibri" panose="020F0502020204030204" pitchFamily="34" charset="0"/>
                <a:ea typeface="Calibri" panose="020F0502020204030204" pitchFamily="34" charset="0"/>
                <a:cs typeface="Times New Roman" panose="02020603050405020304" pitchFamily="18" charset="0"/>
              </a:rPr>
              <a:t>Secretaria-Executiva - SEXEC</a:t>
            </a:r>
          </a:p>
          <a:p>
            <a:pPr>
              <a:tabLst>
                <a:tab pos="2700020" algn="ctr"/>
                <a:tab pos="5400040" algn="r"/>
              </a:tabLst>
            </a:pPr>
            <a:r>
              <a:rPr lang="pt-BR" sz="1200" kern="100" dirty="0">
                <a:effectLst/>
                <a:latin typeface="Calibri" panose="020F0502020204030204" pitchFamily="34" charset="0"/>
                <a:ea typeface="Calibri" panose="020F0502020204030204" pitchFamily="34" charset="0"/>
                <a:cs typeface="Times New Roman" panose="02020603050405020304" pitchFamily="18" charset="0"/>
              </a:rPr>
              <a:t>Assessoria de Estratégia e Governança - ASEST</a:t>
            </a:r>
            <a:br>
              <a:rPr lang="pt-BR" sz="1200" kern="100" dirty="0">
                <a:effectLst/>
                <a:latin typeface="Calibri" panose="020F0502020204030204" pitchFamily="34" charset="0"/>
                <a:ea typeface="Calibri" panose="020F0502020204030204" pitchFamily="34" charset="0"/>
                <a:cs typeface="Times New Roman" panose="02020603050405020304" pitchFamily="18" charset="0"/>
              </a:rPr>
            </a:br>
            <a:r>
              <a:rPr lang="pt-BR" sz="1200" kern="100" dirty="0">
                <a:effectLst/>
                <a:latin typeface="Calibri" panose="020F0502020204030204" pitchFamily="34" charset="0"/>
                <a:ea typeface="Calibri" panose="020F0502020204030204" pitchFamily="34" charset="0"/>
                <a:cs typeface="Times New Roman" panose="02020603050405020304" pitchFamily="18" charset="0"/>
              </a:rPr>
              <a:t>Coordenação de Gestão por Governança - COGEG</a:t>
            </a:r>
          </a:p>
          <a:p>
            <a:endParaRPr lang="pt-BR" dirty="0"/>
          </a:p>
        </p:txBody>
      </p:sp>
    </p:spTree>
    <p:extLst>
      <p:ext uri="{BB962C8B-B14F-4D97-AF65-F5344CB8AC3E}">
        <p14:creationId xmlns:p14="http://schemas.microsoft.com/office/powerpoint/2010/main" val="2937954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Imagem 2"/>
          <p:cNvPicPr>
            <a:picLocks noChangeAspect="1"/>
          </p:cNvPicPr>
          <p:nvPr/>
        </p:nvPicPr>
        <p:blipFill>
          <a:blip r:embed="rId3"/>
          <a:stretch>
            <a:fillRect/>
          </a:stretch>
        </p:blipFill>
        <p:spPr>
          <a:xfrm>
            <a:off x="7169866" y="39801"/>
            <a:ext cx="2052814" cy="496285"/>
          </a:xfrm>
          <a:prstGeom prst="rect">
            <a:avLst/>
          </a:prstGeom>
        </p:spPr>
      </p:pic>
      <p:sp>
        <p:nvSpPr>
          <p:cNvPr id="6" name="CaixaDeTexto 5">
            <a:extLst>
              <a:ext uri="{FF2B5EF4-FFF2-40B4-BE49-F238E27FC236}">
                <a16:creationId xmlns:a16="http://schemas.microsoft.com/office/drawing/2014/main" id="{7D1A2C1B-BB08-46C7-DFBD-835E9A3B0421}"/>
              </a:ext>
            </a:extLst>
          </p:cNvPr>
          <p:cNvSpPr txBox="1"/>
          <p:nvPr/>
        </p:nvSpPr>
        <p:spPr>
          <a:xfrm>
            <a:off x="87416" y="182143"/>
            <a:ext cx="7082450" cy="707886"/>
          </a:xfrm>
          <a:prstGeom prst="rect">
            <a:avLst/>
          </a:prstGeom>
          <a:noFill/>
        </p:spPr>
        <p:txBody>
          <a:bodyPr wrap="square">
            <a:spAutoFit/>
          </a:bodyPr>
          <a:lstStyle/>
          <a:p>
            <a:pPr algn="ctr" rtl="0">
              <a:defRPr sz="1400" b="1" i="0" u="none" strike="noStrike" kern="1200" cap="all" spc="50" baseline="0">
                <a:solidFill>
                  <a:srgbClr val="6964B6"/>
                </a:solidFill>
                <a:latin typeface="+mn-lt"/>
                <a:ea typeface="+mn-ea"/>
                <a:cs typeface="+mn-cs"/>
              </a:defRPr>
            </a:pPr>
            <a:r>
              <a:rPr lang="pt-BR" sz="2000" dirty="0">
                <a:solidFill>
                  <a:srgbClr val="6964B6"/>
                </a:solidFill>
              </a:rPr>
              <a:t>Infraestrutura de Pesquisa Brasileira – PNIPE</a:t>
            </a:r>
          </a:p>
          <a:p>
            <a:pPr algn="ctr">
              <a:defRPr sz="1400" b="1" i="0" u="none" strike="noStrike" kern="1200" cap="all" spc="50" baseline="0">
                <a:solidFill>
                  <a:srgbClr val="6964B6"/>
                </a:solidFill>
                <a:latin typeface="+mn-lt"/>
                <a:ea typeface="+mn-ea"/>
                <a:cs typeface="+mn-cs"/>
              </a:defRPr>
            </a:pPr>
            <a:r>
              <a:rPr lang="pt-BR" sz="2000" b="1" cap="all" spc="50" dirty="0">
                <a:solidFill>
                  <a:srgbClr val="6964B6"/>
                </a:solidFill>
              </a:rPr>
              <a:t>Sergipe </a:t>
            </a:r>
            <a:r>
              <a:rPr lang="pt-BR" sz="2000" dirty="0">
                <a:solidFill>
                  <a:srgbClr val="6964B6"/>
                </a:solidFill>
              </a:rPr>
              <a:t>- Ciências Agrárias	</a:t>
            </a:r>
            <a:endParaRPr lang="pt-BR" sz="2000" b="1" cap="all" spc="50" dirty="0">
              <a:solidFill>
                <a:srgbClr val="FF0000"/>
              </a:solidFill>
            </a:endParaRPr>
          </a:p>
        </p:txBody>
      </p:sp>
      <p:graphicFrame>
        <p:nvGraphicFramePr>
          <p:cNvPr id="5" name="Gráfico 4"/>
          <p:cNvGraphicFramePr>
            <a:graphicFrameLocks/>
          </p:cNvGraphicFramePr>
          <p:nvPr>
            <p:extLst>
              <p:ext uri="{D42A27DB-BD31-4B8C-83A1-F6EECF244321}">
                <p14:modId xmlns:p14="http://schemas.microsoft.com/office/powerpoint/2010/main" val="1804193566"/>
              </p:ext>
            </p:extLst>
          </p:nvPr>
        </p:nvGraphicFramePr>
        <p:xfrm>
          <a:off x="666436" y="1243226"/>
          <a:ext cx="8152832" cy="50474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475590987"/>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Imagem 2"/>
          <p:cNvPicPr>
            <a:picLocks noChangeAspect="1"/>
          </p:cNvPicPr>
          <p:nvPr/>
        </p:nvPicPr>
        <p:blipFill>
          <a:blip r:embed="rId3"/>
          <a:stretch>
            <a:fillRect/>
          </a:stretch>
        </p:blipFill>
        <p:spPr>
          <a:xfrm>
            <a:off x="7169866" y="39801"/>
            <a:ext cx="2052814" cy="496285"/>
          </a:xfrm>
          <a:prstGeom prst="rect">
            <a:avLst/>
          </a:prstGeom>
        </p:spPr>
      </p:pic>
      <p:sp>
        <p:nvSpPr>
          <p:cNvPr id="6" name="CaixaDeTexto 5">
            <a:extLst>
              <a:ext uri="{FF2B5EF4-FFF2-40B4-BE49-F238E27FC236}">
                <a16:creationId xmlns:a16="http://schemas.microsoft.com/office/drawing/2014/main" id="{7D1A2C1B-BB08-46C7-DFBD-835E9A3B0421}"/>
              </a:ext>
            </a:extLst>
          </p:cNvPr>
          <p:cNvSpPr txBox="1"/>
          <p:nvPr/>
        </p:nvSpPr>
        <p:spPr>
          <a:xfrm>
            <a:off x="87416" y="182143"/>
            <a:ext cx="7082450" cy="707886"/>
          </a:xfrm>
          <a:prstGeom prst="rect">
            <a:avLst/>
          </a:prstGeom>
          <a:noFill/>
        </p:spPr>
        <p:txBody>
          <a:bodyPr wrap="square">
            <a:spAutoFit/>
          </a:bodyPr>
          <a:lstStyle/>
          <a:p>
            <a:pPr algn="ctr" rtl="0">
              <a:defRPr sz="1400" b="1" i="0" u="none" strike="noStrike" kern="1200" cap="all" spc="50" baseline="0">
                <a:solidFill>
                  <a:srgbClr val="6964B6"/>
                </a:solidFill>
                <a:latin typeface="+mn-lt"/>
                <a:ea typeface="+mn-ea"/>
                <a:cs typeface="+mn-cs"/>
              </a:defRPr>
            </a:pPr>
            <a:r>
              <a:rPr lang="pt-BR" sz="2000" dirty="0">
                <a:solidFill>
                  <a:srgbClr val="6964B6"/>
                </a:solidFill>
              </a:rPr>
              <a:t>Infraestrutura de Pesquisa Brasileira – PNIPE</a:t>
            </a:r>
          </a:p>
          <a:p>
            <a:pPr algn="ctr">
              <a:defRPr sz="1400" b="1" i="0" u="none" strike="noStrike" kern="1200" cap="all" spc="50" baseline="0">
                <a:solidFill>
                  <a:srgbClr val="6964B6"/>
                </a:solidFill>
                <a:latin typeface="+mn-lt"/>
                <a:ea typeface="+mn-ea"/>
                <a:cs typeface="+mn-cs"/>
              </a:defRPr>
            </a:pPr>
            <a:r>
              <a:rPr lang="pt-BR" sz="2000" b="1" cap="all" spc="50" dirty="0">
                <a:solidFill>
                  <a:srgbClr val="6964B6"/>
                </a:solidFill>
              </a:rPr>
              <a:t>Sergipe </a:t>
            </a:r>
            <a:r>
              <a:rPr lang="pt-BR" sz="2000" dirty="0">
                <a:solidFill>
                  <a:srgbClr val="6964B6"/>
                </a:solidFill>
              </a:rPr>
              <a:t>- Ciências Agrárias	</a:t>
            </a:r>
            <a:endParaRPr lang="pt-BR" sz="2000" b="1" cap="all" spc="50" dirty="0">
              <a:solidFill>
                <a:srgbClr val="FF0000"/>
              </a:solidFill>
            </a:endParaRPr>
          </a:p>
        </p:txBody>
      </p:sp>
      <p:graphicFrame>
        <p:nvGraphicFramePr>
          <p:cNvPr id="7" name="Gráfico 6"/>
          <p:cNvGraphicFramePr>
            <a:graphicFrameLocks/>
          </p:cNvGraphicFramePr>
          <p:nvPr>
            <p:extLst>
              <p:ext uri="{D42A27DB-BD31-4B8C-83A1-F6EECF244321}">
                <p14:modId xmlns:p14="http://schemas.microsoft.com/office/powerpoint/2010/main" val="712619452"/>
              </p:ext>
            </p:extLst>
          </p:nvPr>
        </p:nvGraphicFramePr>
        <p:xfrm>
          <a:off x="1638389" y="1330900"/>
          <a:ext cx="8312434" cy="50699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Gráfico 9"/>
          <p:cNvGraphicFramePr>
            <a:graphicFrameLocks/>
          </p:cNvGraphicFramePr>
          <p:nvPr>
            <p:extLst>
              <p:ext uri="{D42A27DB-BD31-4B8C-83A1-F6EECF244321}">
                <p14:modId xmlns:p14="http://schemas.microsoft.com/office/powerpoint/2010/main" val="1842920253"/>
              </p:ext>
            </p:extLst>
          </p:nvPr>
        </p:nvGraphicFramePr>
        <p:xfrm>
          <a:off x="313766" y="1443317"/>
          <a:ext cx="2169458" cy="190051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397065952"/>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Imagem 2"/>
          <p:cNvPicPr>
            <a:picLocks noChangeAspect="1"/>
          </p:cNvPicPr>
          <p:nvPr/>
        </p:nvPicPr>
        <p:blipFill>
          <a:blip r:embed="rId3"/>
          <a:stretch>
            <a:fillRect/>
          </a:stretch>
        </p:blipFill>
        <p:spPr>
          <a:xfrm>
            <a:off x="7169866" y="39801"/>
            <a:ext cx="2052814" cy="496285"/>
          </a:xfrm>
          <a:prstGeom prst="rect">
            <a:avLst/>
          </a:prstGeom>
        </p:spPr>
      </p:pic>
      <p:sp>
        <p:nvSpPr>
          <p:cNvPr id="6" name="CaixaDeTexto 5">
            <a:extLst>
              <a:ext uri="{FF2B5EF4-FFF2-40B4-BE49-F238E27FC236}">
                <a16:creationId xmlns:a16="http://schemas.microsoft.com/office/drawing/2014/main" id="{7D1A2C1B-BB08-46C7-DFBD-835E9A3B0421}"/>
              </a:ext>
            </a:extLst>
          </p:cNvPr>
          <p:cNvSpPr txBox="1"/>
          <p:nvPr/>
        </p:nvSpPr>
        <p:spPr>
          <a:xfrm>
            <a:off x="87416" y="182143"/>
            <a:ext cx="7082450" cy="707886"/>
          </a:xfrm>
          <a:prstGeom prst="rect">
            <a:avLst/>
          </a:prstGeom>
          <a:noFill/>
        </p:spPr>
        <p:txBody>
          <a:bodyPr wrap="square">
            <a:spAutoFit/>
          </a:bodyPr>
          <a:lstStyle/>
          <a:p>
            <a:pPr algn="ctr" rtl="0">
              <a:defRPr sz="1400" b="1" i="0" u="none" strike="noStrike" kern="1200" cap="all" spc="50" baseline="0">
                <a:solidFill>
                  <a:srgbClr val="6964B6"/>
                </a:solidFill>
                <a:latin typeface="+mn-lt"/>
                <a:ea typeface="+mn-ea"/>
                <a:cs typeface="+mn-cs"/>
              </a:defRPr>
            </a:pPr>
            <a:r>
              <a:rPr lang="pt-BR" sz="2000" dirty="0">
                <a:solidFill>
                  <a:srgbClr val="6964B6"/>
                </a:solidFill>
              </a:rPr>
              <a:t>Infraestrutura de Pesquisa Brasileira – PNIPE</a:t>
            </a:r>
          </a:p>
          <a:p>
            <a:pPr algn="ctr">
              <a:defRPr sz="1400" b="1" i="0" u="none" strike="noStrike" kern="1200" cap="all" spc="50" baseline="0">
                <a:solidFill>
                  <a:srgbClr val="6964B6"/>
                </a:solidFill>
                <a:latin typeface="+mn-lt"/>
                <a:ea typeface="+mn-ea"/>
                <a:cs typeface="+mn-cs"/>
              </a:defRPr>
            </a:pPr>
            <a:r>
              <a:rPr lang="pt-BR" sz="2000" b="1" cap="all" spc="50" dirty="0">
                <a:solidFill>
                  <a:srgbClr val="6964B6"/>
                </a:solidFill>
              </a:rPr>
              <a:t>Sergipe </a:t>
            </a:r>
            <a:r>
              <a:rPr lang="pt-BR" sz="2000" dirty="0">
                <a:solidFill>
                  <a:srgbClr val="6964B6"/>
                </a:solidFill>
              </a:rPr>
              <a:t>- Ciências Biológicas</a:t>
            </a:r>
          </a:p>
        </p:txBody>
      </p:sp>
      <p:graphicFrame>
        <p:nvGraphicFramePr>
          <p:cNvPr id="7" name="Gráfico 6"/>
          <p:cNvGraphicFramePr>
            <a:graphicFrameLocks/>
          </p:cNvGraphicFramePr>
          <p:nvPr>
            <p:extLst>
              <p:ext uri="{D42A27DB-BD31-4B8C-83A1-F6EECF244321}">
                <p14:modId xmlns:p14="http://schemas.microsoft.com/office/powerpoint/2010/main" val="923444406"/>
              </p:ext>
            </p:extLst>
          </p:nvPr>
        </p:nvGraphicFramePr>
        <p:xfrm>
          <a:off x="779929" y="1032371"/>
          <a:ext cx="8543365" cy="52070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43554281"/>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Imagem 2"/>
          <p:cNvPicPr>
            <a:picLocks noChangeAspect="1"/>
          </p:cNvPicPr>
          <p:nvPr/>
        </p:nvPicPr>
        <p:blipFill>
          <a:blip r:embed="rId3"/>
          <a:stretch>
            <a:fillRect/>
          </a:stretch>
        </p:blipFill>
        <p:spPr>
          <a:xfrm>
            <a:off x="7169866" y="39801"/>
            <a:ext cx="2052814" cy="496285"/>
          </a:xfrm>
          <a:prstGeom prst="rect">
            <a:avLst/>
          </a:prstGeom>
        </p:spPr>
      </p:pic>
      <p:sp>
        <p:nvSpPr>
          <p:cNvPr id="6" name="CaixaDeTexto 5">
            <a:extLst>
              <a:ext uri="{FF2B5EF4-FFF2-40B4-BE49-F238E27FC236}">
                <a16:creationId xmlns:a16="http://schemas.microsoft.com/office/drawing/2014/main" id="{7D1A2C1B-BB08-46C7-DFBD-835E9A3B0421}"/>
              </a:ext>
            </a:extLst>
          </p:cNvPr>
          <p:cNvSpPr txBox="1"/>
          <p:nvPr/>
        </p:nvSpPr>
        <p:spPr>
          <a:xfrm>
            <a:off x="87416" y="182143"/>
            <a:ext cx="7082450" cy="707886"/>
          </a:xfrm>
          <a:prstGeom prst="rect">
            <a:avLst/>
          </a:prstGeom>
          <a:noFill/>
        </p:spPr>
        <p:txBody>
          <a:bodyPr wrap="square">
            <a:spAutoFit/>
          </a:bodyPr>
          <a:lstStyle/>
          <a:p>
            <a:pPr algn="ctr" rtl="0">
              <a:defRPr sz="1400" b="1" i="0" u="none" strike="noStrike" kern="1200" cap="all" spc="50" baseline="0">
                <a:solidFill>
                  <a:srgbClr val="6964B6"/>
                </a:solidFill>
                <a:latin typeface="+mn-lt"/>
                <a:ea typeface="+mn-ea"/>
                <a:cs typeface="+mn-cs"/>
              </a:defRPr>
            </a:pPr>
            <a:r>
              <a:rPr lang="pt-BR" sz="2000" dirty="0">
                <a:solidFill>
                  <a:srgbClr val="6964B6"/>
                </a:solidFill>
              </a:rPr>
              <a:t>Infraestrutura de Pesquisa Brasileira – PNIPE</a:t>
            </a:r>
          </a:p>
          <a:p>
            <a:pPr algn="ctr">
              <a:defRPr sz="1400" b="1" i="0" u="none" strike="noStrike" kern="1200" cap="all" spc="50" baseline="0">
                <a:solidFill>
                  <a:srgbClr val="6964B6"/>
                </a:solidFill>
                <a:latin typeface="+mn-lt"/>
                <a:ea typeface="+mn-ea"/>
                <a:cs typeface="+mn-cs"/>
              </a:defRPr>
            </a:pPr>
            <a:r>
              <a:rPr lang="pt-BR" sz="2000" b="1" cap="all" spc="50" dirty="0">
                <a:solidFill>
                  <a:srgbClr val="6964B6"/>
                </a:solidFill>
              </a:rPr>
              <a:t>Sergipe </a:t>
            </a:r>
            <a:r>
              <a:rPr lang="pt-BR" sz="2000" dirty="0">
                <a:solidFill>
                  <a:srgbClr val="6964B6"/>
                </a:solidFill>
              </a:rPr>
              <a:t>- Ciências Biológicas</a:t>
            </a:r>
          </a:p>
        </p:txBody>
      </p:sp>
      <p:graphicFrame>
        <p:nvGraphicFramePr>
          <p:cNvPr id="7" name="Gráfico 6"/>
          <p:cNvGraphicFramePr>
            <a:graphicFrameLocks/>
          </p:cNvGraphicFramePr>
          <p:nvPr>
            <p:extLst>
              <p:ext uri="{D42A27DB-BD31-4B8C-83A1-F6EECF244321}">
                <p14:modId xmlns:p14="http://schemas.microsoft.com/office/powerpoint/2010/main" val="106454244"/>
              </p:ext>
            </p:extLst>
          </p:nvPr>
        </p:nvGraphicFramePr>
        <p:xfrm>
          <a:off x="1443318" y="890029"/>
          <a:ext cx="8256494" cy="572592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Gráfico 8"/>
          <p:cNvGraphicFramePr>
            <a:graphicFrameLocks/>
          </p:cNvGraphicFramePr>
          <p:nvPr>
            <p:extLst>
              <p:ext uri="{D42A27DB-BD31-4B8C-83A1-F6EECF244321}">
                <p14:modId xmlns:p14="http://schemas.microsoft.com/office/powerpoint/2010/main" val="2917185942"/>
              </p:ext>
            </p:extLst>
          </p:nvPr>
        </p:nvGraphicFramePr>
        <p:xfrm>
          <a:off x="87416" y="902214"/>
          <a:ext cx="2169458" cy="190051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089389701"/>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Imagem 2"/>
          <p:cNvPicPr>
            <a:picLocks noChangeAspect="1"/>
          </p:cNvPicPr>
          <p:nvPr/>
        </p:nvPicPr>
        <p:blipFill>
          <a:blip r:embed="rId3"/>
          <a:stretch>
            <a:fillRect/>
          </a:stretch>
        </p:blipFill>
        <p:spPr>
          <a:xfrm>
            <a:off x="7169866" y="39801"/>
            <a:ext cx="2052814" cy="496285"/>
          </a:xfrm>
          <a:prstGeom prst="rect">
            <a:avLst/>
          </a:prstGeom>
        </p:spPr>
      </p:pic>
      <p:sp>
        <p:nvSpPr>
          <p:cNvPr id="6" name="CaixaDeTexto 5">
            <a:extLst>
              <a:ext uri="{FF2B5EF4-FFF2-40B4-BE49-F238E27FC236}">
                <a16:creationId xmlns:a16="http://schemas.microsoft.com/office/drawing/2014/main" id="{7D1A2C1B-BB08-46C7-DFBD-835E9A3B0421}"/>
              </a:ext>
            </a:extLst>
          </p:cNvPr>
          <p:cNvSpPr txBox="1"/>
          <p:nvPr/>
        </p:nvSpPr>
        <p:spPr>
          <a:xfrm>
            <a:off x="87416" y="182143"/>
            <a:ext cx="7082450" cy="707886"/>
          </a:xfrm>
          <a:prstGeom prst="rect">
            <a:avLst/>
          </a:prstGeom>
          <a:noFill/>
        </p:spPr>
        <p:txBody>
          <a:bodyPr wrap="square">
            <a:spAutoFit/>
          </a:bodyPr>
          <a:lstStyle/>
          <a:p>
            <a:pPr algn="ctr" rtl="0">
              <a:defRPr sz="1400" b="1" i="0" u="none" strike="noStrike" kern="1200" cap="all" spc="50" baseline="0">
                <a:solidFill>
                  <a:srgbClr val="6964B6"/>
                </a:solidFill>
                <a:latin typeface="+mn-lt"/>
                <a:ea typeface="+mn-ea"/>
                <a:cs typeface="+mn-cs"/>
              </a:defRPr>
            </a:pPr>
            <a:r>
              <a:rPr lang="pt-BR" sz="2000" dirty="0">
                <a:solidFill>
                  <a:srgbClr val="6964B6"/>
                </a:solidFill>
              </a:rPr>
              <a:t>Infraestrutura de Pesquisa Brasileira – PNIPE</a:t>
            </a:r>
          </a:p>
          <a:p>
            <a:pPr algn="ctr">
              <a:defRPr sz="1400" b="1" i="0" u="none" strike="noStrike" kern="1200" cap="all" spc="50" baseline="0">
                <a:solidFill>
                  <a:srgbClr val="6964B6"/>
                </a:solidFill>
                <a:latin typeface="+mn-lt"/>
                <a:ea typeface="+mn-ea"/>
                <a:cs typeface="+mn-cs"/>
              </a:defRPr>
            </a:pPr>
            <a:r>
              <a:rPr lang="pt-BR" sz="2000" b="1" cap="all" spc="50" dirty="0">
                <a:solidFill>
                  <a:srgbClr val="6964B6"/>
                </a:solidFill>
              </a:rPr>
              <a:t>Sergipe </a:t>
            </a:r>
            <a:r>
              <a:rPr lang="pt-BR" sz="2000" dirty="0">
                <a:solidFill>
                  <a:srgbClr val="6964B6"/>
                </a:solidFill>
              </a:rPr>
              <a:t>- Ciências da Saúde	</a:t>
            </a:r>
            <a:endParaRPr lang="pt-BR" sz="2000" b="1" cap="all" spc="50" dirty="0">
              <a:solidFill>
                <a:srgbClr val="FF0000"/>
              </a:solidFill>
            </a:endParaRPr>
          </a:p>
        </p:txBody>
      </p:sp>
      <p:graphicFrame>
        <p:nvGraphicFramePr>
          <p:cNvPr id="8" name="Gráfico 7"/>
          <p:cNvGraphicFramePr>
            <a:graphicFrameLocks/>
          </p:cNvGraphicFramePr>
          <p:nvPr>
            <p:extLst>
              <p:ext uri="{D42A27DB-BD31-4B8C-83A1-F6EECF244321}">
                <p14:modId xmlns:p14="http://schemas.microsoft.com/office/powerpoint/2010/main" val="898841833"/>
              </p:ext>
            </p:extLst>
          </p:nvPr>
        </p:nvGraphicFramePr>
        <p:xfrm>
          <a:off x="670350" y="1032371"/>
          <a:ext cx="8552330" cy="547491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65836919"/>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Imagem 2"/>
          <p:cNvPicPr>
            <a:picLocks noChangeAspect="1"/>
          </p:cNvPicPr>
          <p:nvPr/>
        </p:nvPicPr>
        <p:blipFill>
          <a:blip r:embed="rId3"/>
          <a:stretch>
            <a:fillRect/>
          </a:stretch>
        </p:blipFill>
        <p:spPr>
          <a:xfrm>
            <a:off x="7169866" y="39801"/>
            <a:ext cx="2052814" cy="496285"/>
          </a:xfrm>
          <a:prstGeom prst="rect">
            <a:avLst/>
          </a:prstGeom>
        </p:spPr>
      </p:pic>
      <p:sp>
        <p:nvSpPr>
          <p:cNvPr id="6" name="CaixaDeTexto 5">
            <a:extLst>
              <a:ext uri="{FF2B5EF4-FFF2-40B4-BE49-F238E27FC236}">
                <a16:creationId xmlns:a16="http://schemas.microsoft.com/office/drawing/2014/main" id="{7D1A2C1B-BB08-46C7-DFBD-835E9A3B0421}"/>
              </a:ext>
            </a:extLst>
          </p:cNvPr>
          <p:cNvSpPr txBox="1"/>
          <p:nvPr/>
        </p:nvSpPr>
        <p:spPr>
          <a:xfrm>
            <a:off x="87416" y="182143"/>
            <a:ext cx="7082450" cy="707886"/>
          </a:xfrm>
          <a:prstGeom prst="rect">
            <a:avLst/>
          </a:prstGeom>
          <a:noFill/>
        </p:spPr>
        <p:txBody>
          <a:bodyPr wrap="square">
            <a:spAutoFit/>
          </a:bodyPr>
          <a:lstStyle/>
          <a:p>
            <a:pPr algn="ctr" rtl="0">
              <a:defRPr sz="1400" b="1" i="0" u="none" strike="noStrike" kern="1200" cap="all" spc="50" baseline="0">
                <a:solidFill>
                  <a:srgbClr val="6964B6"/>
                </a:solidFill>
                <a:latin typeface="+mn-lt"/>
                <a:ea typeface="+mn-ea"/>
                <a:cs typeface="+mn-cs"/>
              </a:defRPr>
            </a:pPr>
            <a:r>
              <a:rPr lang="pt-BR" sz="2000" dirty="0">
                <a:solidFill>
                  <a:srgbClr val="6964B6"/>
                </a:solidFill>
              </a:rPr>
              <a:t>Infraestrutura de Pesquisa Brasileira – PNIPE</a:t>
            </a:r>
          </a:p>
          <a:p>
            <a:pPr algn="ctr">
              <a:defRPr sz="1400" b="1" i="0" u="none" strike="noStrike" kern="1200" cap="all" spc="50" baseline="0">
                <a:solidFill>
                  <a:srgbClr val="6964B6"/>
                </a:solidFill>
                <a:latin typeface="+mn-lt"/>
                <a:ea typeface="+mn-ea"/>
                <a:cs typeface="+mn-cs"/>
              </a:defRPr>
            </a:pPr>
            <a:r>
              <a:rPr lang="pt-BR" sz="2000" b="1" cap="all" spc="50" dirty="0">
                <a:solidFill>
                  <a:srgbClr val="6964B6"/>
                </a:solidFill>
              </a:rPr>
              <a:t>Sergipe </a:t>
            </a:r>
            <a:r>
              <a:rPr lang="pt-BR" sz="2000" dirty="0">
                <a:solidFill>
                  <a:srgbClr val="6964B6"/>
                </a:solidFill>
              </a:rPr>
              <a:t>- Ciências da Saúde	</a:t>
            </a:r>
            <a:endParaRPr lang="pt-BR" sz="2000" b="1" cap="all" spc="50" dirty="0">
              <a:solidFill>
                <a:srgbClr val="FF0000"/>
              </a:solidFill>
            </a:endParaRPr>
          </a:p>
        </p:txBody>
      </p:sp>
      <p:graphicFrame>
        <p:nvGraphicFramePr>
          <p:cNvPr id="7" name="Gráfico 6"/>
          <p:cNvGraphicFramePr>
            <a:graphicFrameLocks/>
          </p:cNvGraphicFramePr>
          <p:nvPr>
            <p:extLst>
              <p:ext uri="{D42A27DB-BD31-4B8C-83A1-F6EECF244321}">
                <p14:modId xmlns:p14="http://schemas.microsoft.com/office/powerpoint/2010/main" val="2164681484"/>
              </p:ext>
            </p:extLst>
          </p:nvPr>
        </p:nvGraphicFramePr>
        <p:xfrm>
          <a:off x="1766047" y="890029"/>
          <a:ext cx="7700682" cy="551077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Gráfico 8"/>
          <p:cNvGraphicFramePr>
            <a:graphicFrameLocks/>
          </p:cNvGraphicFramePr>
          <p:nvPr>
            <p:extLst>
              <p:ext uri="{D42A27DB-BD31-4B8C-83A1-F6EECF244321}">
                <p14:modId xmlns:p14="http://schemas.microsoft.com/office/powerpoint/2010/main" val="90620884"/>
              </p:ext>
            </p:extLst>
          </p:nvPr>
        </p:nvGraphicFramePr>
        <p:xfrm>
          <a:off x="259978" y="1032371"/>
          <a:ext cx="2169458" cy="190051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693652903"/>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Imagem 2"/>
          <p:cNvPicPr>
            <a:picLocks noChangeAspect="1"/>
          </p:cNvPicPr>
          <p:nvPr/>
        </p:nvPicPr>
        <p:blipFill>
          <a:blip r:embed="rId3"/>
          <a:stretch>
            <a:fillRect/>
          </a:stretch>
        </p:blipFill>
        <p:spPr>
          <a:xfrm>
            <a:off x="7169866" y="39801"/>
            <a:ext cx="2052814" cy="496285"/>
          </a:xfrm>
          <a:prstGeom prst="rect">
            <a:avLst/>
          </a:prstGeom>
        </p:spPr>
      </p:pic>
      <p:sp>
        <p:nvSpPr>
          <p:cNvPr id="6" name="CaixaDeTexto 5">
            <a:extLst>
              <a:ext uri="{FF2B5EF4-FFF2-40B4-BE49-F238E27FC236}">
                <a16:creationId xmlns:a16="http://schemas.microsoft.com/office/drawing/2014/main" id="{7D1A2C1B-BB08-46C7-DFBD-835E9A3B0421}"/>
              </a:ext>
            </a:extLst>
          </p:cNvPr>
          <p:cNvSpPr txBox="1"/>
          <p:nvPr/>
        </p:nvSpPr>
        <p:spPr>
          <a:xfrm>
            <a:off x="87416" y="182143"/>
            <a:ext cx="7082450" cy="707886"/>
          </a:xfrm>
          <a:prstGeom prst="rect">
            <a:avLst/>
          </a:prstGeom>
          <a:noFill/>
        </p:spPr>
        <p:txBody>
          <a:bodyPr wrap="square">
            <a:spAutoFit/>
          </a:bodyPr>
          <a:lstStyle/>
          <a:p>
            <a:pPr algn="ctr" rtl="0">
              <a:defRPr sz="1400" b="1" i="0" u="none" strike="noStrike" kern="1200" cap="all" spc="50" baseline="0">
                <a:solidFill>
                  <a:srgbClr val="6964B6"/>
                </a:solidFill>
                <a:latin typeface="+mn-lt"/>
                <a:ea typeface="+mn-ea"/>
                <a:cs typeface="+mn-cs"/>
              </a:defRPr>
            </a:pPr>
            <a:r>
              <a:rPr lang="pt-BR" sz="2000" dirty="0">
                <a:solidFill>
                  <a:srgbClr val="6964B6"/>
                </a:solidFill>
              </a:rPr>
              <a:t>Infraestrutura de Pesquisa Brasileira – PNIPE</a:t>
            </a:r>
          </a:p>
          <a:p>
            <a:pPr algn="ctr">
              <a:defRPr sz="1400" b="1" i="0" u="none" strike="noStrike" kern="1200" cap="all" spc="50" baseline="0">
                <a:solidFill>
                  <a:srgbClr val="6964B6"/>
                </a:solidFill>
                <a:latin typeface="+mn-lt"/>
                <a:ea typeface="+mn-ea"/>
                <a:cs typeface="+mn-cs"/>
              </a:defRPr>
            </a:pPr>
            <a:r>
              <a:rPr lang="pt-BR" sz="2000" b="1" cap="all" spc="50" dirty="0">
                <a:solidFill>
                  <a:srgbClr val="6964B6"/>
                </a:solidFill>
              </a:rPr>
              <a:t>Sergipe </a:t>
            </a:r>
            <a:r>
              <a:rPr lang="pt-BR" sz="2000" dirty="0">
                <a:solidFill>
                  <a:srgbClr val="6964B6"/>
                </a:solidFill>
              </a:rPr>
              <a:t>- Ciências Exatas e da Terra</a:t>
            </a:r>
            <a:endParaRPr lang="pt-BR" sz="2000" b="1" cap="all" spc="50" dirty="0">
              <a:solidFill>
                <a:srgbClr val="FF0000"/>
              </a:solidFill>
            </a:endParaRPr>
          </a:p>
        </p:txBody>
      </p:sp>
      <p:graphicFrame>
        <p:nvGraphicFramePr>
          <p:cNvPr id="7" name="Gráfico 6"/>
          <p:cNvGraphicFramePr>
            <a:graphicFrameLocks/>
          </p:cNvGraphicFramePr>
          <p:nvPr>
            <p:extLst>
              <p:ext uri="{D42A27DB-BD31-4B8C-83A1-F6EECF244321}">
                <p14:modId xmlns:p14="http://schemas.microsoft.com/office/powerpoint/2010/main" val="1967781018"/>
              </p:ext>
            </p:extLst>
          </p:nvPr>
        </p:nvGraphicFramePr>
        <p:xfrm>
          <a:off x="475130" y="1032371"/>
          <a:ext cx="8884024" cy="544014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00222734"/>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Imagem 2"/>
          <p:cNvPicPr>
            <a:picLocks noChangeAspect="1"/>
          </p:cNvPicPr>
          <p:nvPr/>
        </p:nvPicPr>
        <p:blipFill>
          <a:blip r:embed="rId3"/>
          <a:stretch>
            <a:fillRect/>
          </a:stretch>
        </p:blipFill>
        <p:spPr>
          <a:xfrm>
            <a:off x="7169866" y="39801"/>
            <a:ext cx="2052814" cy="496285"/>
          </a:xfrm>
          <a:prstGeom prst="rect">
            <a:avLst/>
          </a:prstGeom>
        </p:spPr>
      </p:pic>
      <p:sp>
        <p:nvSpPr>
          <p:cNvPr id="6" name="CaixaDeTexto 5">
            <a:extLst>
              <a:ext uri="{FF2B5EF4-FFF2-40B4-BE49-F238E27FC236}">
                <a16:creationId xmlns:a16="http://schemas.microsoft.com/office/drawing/2014/main" id="{7D1A2C1B-BB08-46C7-DFBD-835E9A3B0421}"/>
              </a:ext>
            </a:extLst>
          </p:cNvPr>
          <p:cNvSpPr txBox="1"/>
          <p:nvPr/>
        </p:nvSpPr>
        <p:spPr>
          <a:xfrm>
            <a:off x="87416" y="182143"/>
            <a:ext cx="7082450" cy="707886"/>
          </a:xfrm>
          <a:prstGeom prst="rect">
            <a:avLst/>
          </a:prstGeom>
          <a:noFill/>
        </p:spPr>
        <p:txBody>
          <a:bodyPr wrap="square">
            <a:spAutoFit/>
          </a:bodyPr>
          <a:lstStyle/>
          <a:p>
            <a:pPr algn="ctr" rtl="0">
              <a:defRPr sz="1400" b="1" i="0" u="none" strike="noStrike" kern="1200" cap="all" spc="50" baseline="0">
                <a:solidFill>
                  <a:srgbClr val="6964B6"/>
                </a:solidFill>
                <a:latin typeface="+mn-lt"/>
                <a:ea typeface="+mn-ea"/>
                <a:cs typeface="+mn-cs"/>
              </a:defRPr>
            </a:pPr>
            <a:r>
              <a:rPr lang="pt-BR" sz="2000" dirty="0">
                <a:solidFill>
                  <a:srgbClr val="6964B6"/>
                </a:solidFill>
              </a:rPr>
              <a:t>Infraestrutura de Pesquisa Brasileira – PNIPE</a:t>
            </a:r>
          </a:p>
          <a:p>
            <a:pPr algn="ctr">
              <a:defRPr sz="1400" b="1" i="0" u="none" strike="noStrike" kern="1200" cap="all" spc="50" baseline="0">
                <a:solidFill>
                  <a:srgbClr val="6964B6"/>
                </a:solidFill>
                <a:latin typeface="+mn-lt"/>
                <a:ea typeface="+mn-ea"/>
                <a:cs typeface="+mn-cs"/>
              </a:defRPr>
            </a:pPr>
            <a:r>
              <a:rPr lang="pt-BR" sz="2000" b="1" cap="all" spc="50" dirty="0">
                <a:solidFill>
                  <a:srgbClr val="6964B6"/>
                </a:solidFill>
              </a:rPr>
              <a:t>Sergipe </a:t>
            </a:r>
            <a:r>
              <a:rPr lang="pt-BR" sz="2000" dirty="0">
                <a:solidFill>
                  <a:srgbClr val="6964B6"/>
                </a:solidFill>
              </a:rPr>
              <a:t>- Ciências Exatas e da Terra</a:t>
            </a:r>
            <a:endParaRPr lang="pt-BR" sz="2000" b="1" cap="all" spc="50" dirty="0">
              <a:solidFill>
                <a:srgbClr val="FF0000"/>
              </a:solidFill>
            </a:endParaRPr>
          </a:p>
        </p:txBody>
      </p:sp>
      <p:graphicFrame>
        <p:nvGraphicFramePr>
          <p:cNvPr id="7" name="Gráfico 6"/>
          <p:cNvGraphicFramePr>
            <a:graphicFrameLocks/>
          </p:cNvGraphicFramePr>
          <p:nvPr>
            <p:extLst>
              <p:ext uri="{D42A27DB-BD31-4B8C-83A1-F6EECF244321}">
                <p14:modId xmlns:p14="http://schemas.microsoft.com/office/powerpoint/2010/main" val="2755774353"/>
              </p:ext>
            </p:extLst>
          </p:nvPr>
        </p:nvGraphicFramePr>
        <p:xfrm>
          <a:off x="968186" y="1658470"/>
          <a:ext cx="8462683" cy="487679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Gráfico 8"/>
          <p:cNvGraphicFramePr>
            <a:graphicFrameLocks/>
          </p:cNvGraphicFramePr>
          <p:nvPr>
            <p:extLst>
              <p:ext uri="{D42A27DB-BD31-4B8C-83A1-F6EECF244321}">
                <p14:modId xmlns:p14="http://schemas.microsoft.com/office/powerpoint/2010/main" val="2014208074"/>
              </p:ext>
            </p:extLst>
          </p:nvPr>
        </p:nvGraphicFramePr>
        <p:xfrm>
          <a:off x="385484" y="1032371"/>
          <a:ext cx="2169458" cy="190051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999755989"/>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Imagem 2"/>
          <p:cNvPicPr>
            <a:picLocks noChangeAspect="1"/>
          </p:cNvPicPr>
          <p:nvPr/>
        </p:nvPicPr>
        <p:blipFill>
          <a:blip r:embed="rId3"/>
          <a:stretch>
            <a:fillRect/>
          </a:stretch>
        </p:blipFill>
        <p:spPr>
          <a:xfrm>
            <a:off x="7169866" y="39801"/>
            <a:ext cx="2052814" cy="496285"/>
          </a:xfrm>
          <a:prstGeom prst="rect">
            <a:avLst/>
          </a:prstGeom>
        </p:spPr>
      </p:pic>
      <p:sp>
        <p:nvSpPr>
          <p:cNvPr id="6" name="CaixaDeTexto 5">
            <a:extLst>
              <a:ext uri="{FF2B5EF4-FFF2-40B4-BE49-F238E27FC236}">
                <a16:creationId xmlns:a16="http://schemas.microsoft.com/office/drawing/2014/main" id="{7D1A2C1B-BB08-46C7-DFBD-835E9A3B0421}"/>
              </a:ext>
            </a:extLst>
          </p:cNvPr>
          <p:cNvSpPr txBox="1"/>
          <p:nvPr/>
        </p:nvSpPr>
        <p:spPr>
          <a:xfrm>
            <a:off x="87416" y="182143"/>
            <a:ext cx="7082450" cy="707886"/>
          </a:xfrm>
          <a:prstGeom prst="rect">
            <a:avLst/>
          </a:prstGeom>
          <a:noFill/>
        </p:spPr>
        <p:txBody>
          <a:bodyPr wrap="square">
            <a:spAutoFit/>
          </a:bodyPr>
          <a:lstStyle/>
          <a:p>
            <a:pPr algn="ctr" rtl="0">
              <a:defRPr sz="1400" b="1" i="0" u="none" strike="noStrike" kern="1200" cap="all" spc="50" baseline="0">
                <a:solidFill>
                  <a:srgbClr val="6964B6"/>
                </a:solidFill>
                <a:latin typeface="+mn-lt"/>
                <a:ea typeface="+mn-ea"/>
                <a:cs typeface="+mn-cs"/>
              </a:defRPr>
            </a:pPr>
            <a:r>
              <a:rPr lang="pt-BR" sz="2000" dirty="0">
                <a:solidFill>
                  <a:srgbClr val="6964B6"/>
                </a:solidFill>
              </a:rPr>
              <a:t>Infraestrutura de Pesquisa Brasileira – PNIPE</a:t>
            </a:r>
          </a:p>
          <a:p>
            <a:pPr algn="ctr">
              <a:defRPr sz="1400" b="1" i="0" u="none" strike="noStrike" kern="1200" cap="all" spc="50" baseline="0">
                <a:solidFill>
                  <a:srgbClr val="6964B6"/>
                </a:solidFill>
                <a:latin typeface="+mn-lt"/>
                <a:ea typeface="+mn-ea"/>
                <a:cs typeface="+mn-cs"/>
              </a:defRPr>
            </a:pPr>
            <a:r>
              <a:rPr lang="pt-BR" sz="2000" b="1" cap="all" spc="50" dirty="0">
                <a:solidFill>
                  <a:srgbClr val="6964B6"/>
                </a:solidFill>
              </a:rPr>
              <a:t>Sergipe </a:t>
            </a:r>
            <a:r>
              <a:rPr lang="pt-BR" sz="2000" dirty="0">
                <a:solidFill>
                  <a:srgbClr val="6964B6"/>
                </a:solidFill>
              </a:rPr>
              <a:t>- Ciências Humanas</a:t>
            </a:r>
            <a:endParaRPr lang="pt-BR" sz="2000" b="1" cap="all" spc="50" dirty="0">
              <a:solidFill>
                <a:srgbClr val="FF0000"/>
              </a:solidFill>
            </a:endParaRPr>
          </a:p>
        </p:txBody>
      </p:sp>
      <p:graphicFrame>
        <p:nvGraphicFramePr>
          <p:cNvPr id="7" name="Gráfico 6"/>
          <p:cNvGraphicFramePr>
            <a:graphicFrameLocks/>
          </p:cNvGraphicFramePr>
          <p:nvPr>
            <p:extLst>
              <p:ext uri="{D42A27DB-BD31-4B8C-83A1-F6EECF244321}">
                <p14:modId xmlns:p14="http://schemas.microsoft.com/office/powerpoint/2010/main" val="1146242525"/>
              </p:ext>
            </p:extLst>
          </p:nvPr>
        </p:nvGraphicFramePr>
        <p:xfrm>
          <a:off x="448235" y="959224"/>
          <a:ext cx="9036424" cy="524435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91172504"/>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Imagem 2"/>
          <p:cNvPicPr>
            <a:picLocks noChangeAspect="1"/>
          </p:cNvPicPr>
          <p:nvPr/>
        </p:nvPicPr>
        <p:blipFill>
          <a:blip r:embed="rId3"/>
          <a:stretch>
            <a:fillRect/>
          </a:stretch>
        </p:blipFill>
        <p:spPr>
          <a:xfrm>
            <a:off x="7169866" y="39801"/>
            <a:ext cx="2052814" cy="496285"/>
          </a:xfrm>
          <a:prstGeom prst="rect">
            <a:avLst/>
          </a:prstGeom>
        </p:spPr>
      </p:pic>
      <p:sp>
        <p:nvSpPr>
          <p:cNvPr id="6" name="CaixaDeTexto 5">
            <a:extLst>
              <a:ext uri="{FF2B5EF4-FFF2-40B4-BE49-F238E27FC236}">
                <a16:creationId xmlns:a16="http://schemas.microsoft.com/office/drawing/2014/main" id="{7D1A2C1B-BB08-46C7-DFBD-835E9A3B0421}"/>
              </a:ext>
            </a:extLst>
          </p:cNvPr>
          <p:cNvSpPr txBox="1"/>
          <p:nvPr/>
        </p:nvSpPr>
        <p:spPr>
          <a:xfrm>
            <a:off x="87416" y="182143"/>
            <a:ext cx="7082450" cy="707886"/>
          </a:xfrm>
          <a:prstGeom prst="rect">
            <a:avLst/>
          </a:prstGeom>
          <a:noFill/>
        </p:spPr>
        <p:txBody>
          <a:bodyPr wrap="square">
            <a:spAutoFit/>
          </a:bodyPr>
          <a:lstStyle/>
          <a:p>
            <a:pPr algn="ctr" rtl="0">
              <a:defRPr sz="1400" b="1" i="0" u="none" strike="noStrike" kern="1200" cap="all" spc="50" baseline="0">
                <a:solidFill>
                  <a:srgbClr val="6964B6"/>
                </a:solidFill>
                <a:latin typeface="+mn-lt"/>
                <a:ea typeface="+mn-ea"/>
                <a:cs typeface="+mn-cs"/>
              </a:defRPr>
            </a:pPr>
            <a:r>
              <a:rPr lang="pt-BR" sz="2000" dirty="0">
                <a:solidFill>
                  <a:srgbClr val="6964B6"/>
                </a:solidFill>
              </a:rPr>
              <a:t>Infraestrutura de Pesquisa Brasileira – PNIPE</a:t>
            </a:r>
          </a:p>
          <a:p>
            <a:pPr algn="ctr">
              <a:defRPr sz="1400" b="1" i="0" u="none" strike="noStrike" kern="1200" cap="all" spc="50" baseline="0">
                <a:solidFill>
                  <a:srgbClr val="6964B6"/>
                </a:solidFill>
                <a:latin typeface="+mn-lt"/>
                <a:ea typeface="+mn-ea"/>
                <a:cs typeface="+mn-cs"/>
              </a:defRPr>
            </a:pPr>
            <a:r>
              <a:rPr lang="pt-BR" sz="2000" b="1" cap="all" spc="50" dirty="0">
                <a:solidFill>
                  <a:srgbClr val="6964B6"/>
                </a:solidFill>
              </a:rPr>
              <a:t>Sergipe </a:t>
            </a:r>
            <a:r>
              <a:rPr lang="pt-BR" sz="2000" dirty="0">
                <a:solidFill>
                  <a:srgbClr val="6964B6"/>
                </a:solidFill>
              </a:rPr>
              <a:t>- Ciências Humanas</a:t>
            </a:r>
            <a:endParaRPr lang="pt-BR" sz="2000" b="1" cap="all" spc="50" dirty="0">
              <a:solidFill>
                <a:srgbClr val="FF0000"/>
              </a:solidFill>
            </a:endParaRPr>
          </a:p>
        </p:txBody>
      </p:sp>
      <p:graphicFrame>
        <p:nvGraphicFramePr>
          <p:cNvPr id="7" name="Gráfico 6"/>
          <p:cNvGraphicFramePr>
            <a:graphicFrameLocks/>
          </p:cNvGraphicFramePr>
          <p:nvPr>
            <p:extLst>
              <p:ext uri="{D42A27DB-BD31-4B8C-83A1-F6EECF244321}">
                <p14:modId xmlns:p14="http://schemas.microsoft.com/office/powerpoint/2010/main" val="4092028813"/>
              </p:ext>
            </p:extLst>
          </p:nvPr>
        </p:nvGraphicFramePr>
        <p:xfrm>
          <a:off x="1407459" y="1479177"/>
          <a:ext cx="7815221" cy="510988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Gráfico 9"/>
          <p:cNvGraphicFramePr>
            <a:graphicFrameLocks/>
          </p:cNvGraphicFramePr>
          <p:nvPr>
            <p:extLst>
              <p:ext uri="{D42A27DB-BD31-4B8C-83A1-F6EECF244321}">
                <p14:modId xmlns:p14="http://schemas.microsoft.com/office/powerpoint/2010/main" val="225912298"/>
              </p:ext>
            </p:extLst>
          </p:nvPr>
        </p:nvGraphicFramePr>
        <p:xfrm>
          <a:off x="268942" y="627528"/>
          <a:ext cx="2142564" cy="226807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 name="Gráfico 10"/>
          <p:cNvGraphicFramePr>
            <a:graphicFrameLocks/>
          </p:cNvGraphicFramePr>
          <p:nvPr>
            <p:extLst>
              <p:ext uri="{D42A27DB-BD31-4B8C-83A1-F6EECF244321}">
                <p14:modId xmlns:p14="http://schemas.microsoft.com/office/powerpoint/2010/main" val="3099344193"/>
              </p:ext>
            </p:extLst>
          </p:nvPr>
        </p:nvGraphicFramePr>
        <p:xfrm>
          <a:off x="322730" y="942555"/>
          <a:ext cx="2169458" cy="1900518"/>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737705098"/>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1402078" y="712756"/>
            <a:ext cx="7928649" cy="2944460"/>
          </a:xfrm>
          <a:prstGeom prst="rect">
            <a:avLst/>
          </a:prstGeom>
        </p:spPr>
        <p:txBody>
          <a:bodyPr wrap="square">
            <a:spAutoFit/>
          </a:bodyPr>
          <a:lstStyle/>
          <a:p>
            <a:pPr>
              <a:lnSpc>
                <a:spcPct val="107000"/>
              </a:lnSpc>
              <a:spcAft>
                <a:spcPts val="750"/>
              </a:spcAft>
            </a:pPr>
            <a:r>
              <a:rPr lang="pt-BR" b="1" dirty="0">
                <a:solidFill>
                  <a:srgbClr val="6964B6"/>
                </a:solidFill>
                <a:latin typeface="Times New Roman" panose="02020603050405020304" pitchFamily="18" charset="0"/>
                <a:ea typeface="Times New Roman" panose="02020603050405020304" pitchFamily="18" charset="0"/>
                <a:cs typeface="Times New Roman" panose="02020603050405020304" pitchFamily="18" charset="0"/>
              </a:rPr>
              <a:t>O QUE DEVE SER COMPUTADO</a:t>
            </a:r>
            <a:r>
              <a:rPr lang="pt-BR" dirty="0">
                <a:latin typeface="Times New Roman" panose="02020603050405020304" pitchFamily="18" charset="0"/>
                <a:ea typeface="Times New Roman" panose="02020603050405020304" pitchFamily="18" charset="0"/>
                <a:cs typeface="Times New Roman" panose="02020603050405020304" pitchFamily="18" charset="0"/>
              </a:rPr>
              <a:t> </a:t>
            </a:r>
            <a:br>
              <a:rPr lang="pt-BR" dirty="0">
                <a:latin typeface="Times New Roman" panose="02020603050405020304" pitchFamily="18" charset="0"/>
                <a:ea typeface="Times New Roman" panose="02020603050405020304" pitchFamily="18" charset="0"/>
                <a:cs typeface="Times New Roman" panose="02020603050405020304" pitchFamily="18" charset="0"/>
              </a:rPr>
            </a:br>
            <a:endParaRPr lang="pt-BR" sz="16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fontAlgn="base">
              <a:lnSpc>
                <a:spcPct val="107000"/>
              </a:lnSpc>
              <a:spcAft>
                <a:spcPts val="600"/>
              </a:spcAft>
              <a:buFont typeface="Arial" panose="020B0604020202020204" pitchFamily="34" charset="0"/>
              <a:buChar char="•"/>
            </a:pPr>
            <a:r>
              <a:rPr lang="pt-BR" dirty="0">
                <a:latin typeface="Helvetica" panose="020B0604020202020204" pitchFamily="34" charset="0"/>
                <a:ea typeface="Times New Roman" panose="02020603050405020304" pitchFamily="18" charset="0"/>
                <a:cs typeface="Times New Roman" panose="02020603050405020304" pitchFamily="18" charset="0"/>
              </a:rPr>
              <a:t>A participação percentual de cada </a:t>
            </a:r>
            <a:r>
              <a:rPr lang="pt-BR" b="1" dirty="0">
                <a:latin typeface="Helvetica" panose="020B0604020202020204" pitchFamily="34" charset="0"/>
                <a:ea typeface="Times New Roman" panose="02020603050405020304" pitchFamily="18" charset="0"/>
                <a:cs typeface="Times New Roman" panose="02020603050405020304" pitchFamily="18" charset="0"/>
              </a:rPr>
              <a:t>grande área do conhecimento </a:t>
            </a:r>
            <a:r>
              <a:rPr lang="pt-BR" dirty="0">
                <a:latin typeface="Helvetica" panose="020B0604020202020204" pitchFamily="34" charset="0"/>
                <a:ea typeface="Times New Roman" panose="02020603050405020304" pitchFamily="18" charset="0"/>
                <a:cs typeface="Times New Roman" panose="02020603050405020304" pitchFamily="18" charset="0"/>
              </a:rPr>
              <a:t>no total de unidades que servem à infraestrutura de pesquisa cadastrada na PNIPE;</a:t>
            </a:r>
            <a:endParaRPr lang="pt-BR" sz="16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fontAlgn="base">
              <a:lnSpc>
                <a:spcPct val="107000"/>
              </a:lnSpc>
              <a:spcAft>
                <a:spcPts val="600"/>
              </a:spcAft>
              <a:buFont typeface="Arial" panose="020B0604020202020204" pitchFamily="34" charset="0"/>
              <a:buChar char="•"/>
            </a:pPr>
            <a:r>
              <a:rPr lang="pt-BR" dirty="0">
                <a:latin typeface="Helvetica" panose="020B0604020202020204" pitchFamily="34" charset="0"/>
                <a:ea typeface="Times New Roman" panose="02020603050405020304" pitchFamily="18" charset="0"/>
                <a:cs typeface="Times New Roman" panose="02020603050405020304" pitchFamily="18" charset="0"/>
              </a:rPr>
              <a:t>A participação percentual de cada </a:t>
            </a:r>
            <a:r>
              <a:rPr lang="pt-BR" b="1" dirty="0">
                <a:latin typeface="Helvetica" panose="020B0604020202020204" pitchFamily="34" charset="0"/>
                <a:ea typeface="Times New Roman" panose="02020603050405020304" pitchFamily="18" charset="0"/>
                <a:cs typeface="Times New Roman" panose="02020603050405020304" pitchFamily="18" charset="0"/>
              </a:rPr>
              <a:t>área do conhecimento </a:t>
            </a:r>
            <a:r>
              <a:rPr lang="pt-BR" dirty="0">
                <a:latin typeface="Helvetica" panose="020B0604020202020204" pitchFamily="34" charset="0"/>
                <a:ea typeface="Times New Roman" panose="02020603050405020304" pitchFamily="18" charset="0"/>
                <a:cs typeface="Times New Roman" panose="02020603050405020304" pitchFamily="18" charset="0"/>
              </a:rPr>
              <a:t>no total de unidades infraestrutura de pesquisa que servem àquela grande área; </a:t>
            </a:r>
            <a:endParaRPr lang="pt-BR" sz="16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pt-BR" dirty="0">
                <a:latin typeface="Helvetica" panose="020B0604020202020204" pitchFamily="34" charset="0"/>
                <a:ea typeface="Times New Roman" panose="02020603050405020304" pitchFamily="18" charset="0"/>
              </a:rPr>
              <a:t>O número de unidades de infraestrutura de pesquisa que servem a cada área do conhecimento.</a:t>
            </a:r>
            <a:endParaRPr lang="pt-BR" dirty="0"/>
          </a:p>
        </p:txBody>
      </p:sp>
      <p:sp>
        <p:nvSpPr>
          <p:cNvPr id="11" name="Retângulo 10"/>
          <p:cNvSpPr/>
          <p:nvPr/>
        </p:nvSpPr>
        <p:spPr>
          <a:xfrm>
            <a:off x="1402078" y="4082028"/>
            <a:ext cx="7928649" cy="2320764"/>
          </a:xfrm>
          <a:prstGeom prst="rect">
            <a:avLst/>
          </a:prstGeom>
        </p:spPr>
        <p:txBody>
          <a:bodyPr wrap="square">
            <a:spAutoFit/>
          </a:bodyPr>
          <a:lstStyle/>
          <a:p>
            <a:pPr algn="just" fontAlgn="base">
              <a:lnSpc>
                <a:spcPct val="107000"/>
              </a:lnSpc>
              <a:spcAft>
                <a:spcPts val="600"/>
              </a:spcAft>
            </a:pPr>
            <a:r>
              <a:rPr lang="pt-BR" b="1" dirty="0">
                <a:solidFill>
                  <a:srgbClr val="6964B6"/>
                </a:solidFill>
                <a:latin typeface="Times New Roman" panose="02020603050405020304" pitchFamily="18" charset="0"/>
                <a:ea typeface="Times New Roman" panose="02020603050405020304" pitchFamily="18" charset="0"/>
                <a:cs typeface="Times New Roman" panose="02020603050405020304" pitchFamily="18" charset="0"/>
              </a:rPr>
              <a:t>O QUE NÃO DEVE SER COMPUTADO </a:t>
            </a:r>
          </a:p>
          <a:p>
            <a:pPr marL="285750" indent="-285750" algn="just" fontAlgn="base">
              <a:lnSpc>
                <a:spcPct val="107000"/>
              </a:lnSpc>
              <a:spcAft>
                <a:spcPts val="600"/>
              </a:spcAft>
              <a:buFont typeface="Arial" panose="020B0604020202020204" pitchFamily="34" charset="0"/>
              <a:buChar char="•"/>
            </a:pPr>
            <a:endParaRPr lang="pt-BR" dirty="0">
              <a:latin typeface="Helvetica" panose="020B0604020202020204" pitchFamily="34" charset="0"/>
              <a:ea typeface="Times New Roman" panose="02020603050405020304" pitchFamily="18" charset="0"/>
              <a:cs typeface="Times New Roman" panose="02020603050405020304" pitchFamily="18" charset="0"/>
            </a:endParaRPr>
          </a:p>
          <a:p>
            <a:pPr marL="285750" indent="-285750" algn="just" fontAlgn="base">
              <a:lnSpc>
                <a:spcPct val="107000"/>
              </a:lnSpc>
              <a:spcAft>
                <a:spcPts val="600"/>
              </a:spcAft>
              <a:buFont typeface="Arial" panose="020B0604020202020204" pitchFamily="34" charset="0"/>
              <a:buChar char="•"/>
            </a:pPr>
            <a:r>
              <a:rPr lang="pt-BR" dirty="0">
                <a:latin typeface="Helvetica" panose="020B0604020202020204" pitchFamily="34" charset="0"/>
                <a:ea typeface="Times New Roman" panose="02020603050405020304" pitchFamily="18" charset="0"/>
                <a:cs typeface="Times New Roman" panose="02020603050405020304" pitchFamily="18" charset="0"/>
              </a:rPr>
              <a:t>Não se pode somar as unidades de infraestrutura de pesquisa das áreas de conhecimento, a sobreposição é a regra, no geral cada laboratório serve a diversas áreas do conhecimento, sendo portando exceções unidades laboratoriais de atuação exclusiva de uma área de conhecimento.</a:t>
            </a:r>
          </a:p>
        </p:txBody>
      </p:sp>
      <p:pic>
        <p:nvPicPr>
          <p:cNvPr id="4" name="Imagem 3"/>
          <p:cNvPicPr>
            <a:picLocks noChangeAspect="1"/>
          </p:cNvPicPr>
          <p:nvPr/>
        </p:nvPicPr>
        <p:blipFill>
          <a:blip r:embed="rId2"/>
          <a:stretch>
            <a:fillRect/>
          </a:stretch>
        </p:blipFill>
        <p:spPr>
          <a:xfrm>
            <a:off x="7169866" y="39801"/>
            <a:ext cx="2052814" cy="496285"/>
          </a:xfrm>
          <a:prstGeom prst="rect">
            <a:avLst/>
          </a:prstGeom>
        </p:spPr>
      </p:pic>
    </p:spTree>
    <p:extLst>
      <p:ext uri="{BB962C8B-B14F-4D97-AF65-F5344CB8AC3E}">
        <p14:creationId xmlns:p14="http://schemas.microsoft.com/office/powerpoint/2010/main" val="20963297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Imagem 2"/>
          <p:cNvPicPr>
            <a:picLocks noChangeAspect="1"/>
          </p:cNvPicPr>
          <p:nvPr/>
        </p:nvPicPr>
        <p:blipFill>
          <a:blip r:embed="rId3"/>
          <a:stretch>
            <a:fillRect/>
          </a:stretch>
        </p:blipFill>
        <p:spPr>
          <a:xfrm>
            <a:off x="7169866" y="39801"/>
            <a:ext cx="2052814" cy="496285"/>
          </a:xfrm>
          <a:prstGeom prst="rect">
            <a:avLst/>
          </a:prstGeom>
        </p:spPr>
      </p:pic>
      <p:sp>
        <p:nvSpPr>
          <p:cNvPr id="6" name="CaixaDeTexto 5">
            <a:extLst>
              <a:ext uri="{FF2B5EF4-FFF2-40B4-BE49-F238E27FC236}">
                <a16:creationId xmlns:a16="http://schemas.microsoft.com/office/drawing/2014/main" id="{7D1A2C1B-BB08-46C7-DFBD-835E9A3B0421}"/>
              </a:ext>
            </a:extLst>
          </p:cNvPr>
          <p:cNvSpPr txBox="1"/>
          <p:nvPr/>
        </p:nvSpPr>
        <p:spPr>
          <a:xfrm>
            <a:off x="87416" y="182143"/>
            <a:ext cx="7082450" cy="707886"/>
          </a:xfrm>
          <a:prstGeom prst="rect">
            <a:avLst/>
          </a:prstGeom>
          <a:noFill/>
        </p:spPr>
        <p:txBody>
          <a:bodyPr wrap="square">
            <a:spAutoFit/>
          </a:bodyPr>
          <a:lstStyle/>
          <a:p>
            <a:pPr algn="ctr" rtl="0">
              <a:defRPr sz="1400" b="1" i="0" u="none" strike="noStrike" kern="1200" cap="all" spc="50" baseline="0">
                <a:solidFill>
                  <a:srgbClr val="6964B6"/>
                </a:solidFill>
                <a:latin typeface="+mn-lt"/>
                <a:ea typeface="+mn-ea"/>
                <a:cs typeface="+mn-cs"/>
              </a:defRPr>
            </a:pPr>
            <a:r>
              <a:rPr lang="pt-BR" sz="2000" dirty="0">
                <a:solidFill>
                  <a:srgbClr val="6964B6"/>
                </a:solidFill>
              </a:rPr>
              <a:t>Infraestrutura de Pesquisa Brasileira – PNIPE</a:t>
            </a:r>
          </a:p>
          <a:p>
            <a:pPr algn="ctr">
              <a:defRPr sz="1400" b="1" i="0" u="none" strike="noStrike" kern="1200" cap="all" spc="50" baseline="0">
                <a:solidFill>
                  <a:srgbClr val="6964B6"/>
                </a:solidFill>
                <a:latin typeface="+mn-lt"/>
                <a:ea typeface="+mn-ea"/>
                <a:cs typeface="+mn-cs"/>
              </a:defRPr>
            </a:pPr>
            <a:r>
              <a:rPr lang="pt-BR" sz="2000" b="1" cap="all" spc="50" dirty="0">
                <a:solidFill>
                  <a:srgbClr val="6964B6"/>
                </a:solidFill>
              </a:rPr>
              <a:t>Sergipe </a:t>
            </a:r>
            <a:r>
              <a:rPr lang="pt-BR" sz="2000" dirty="0">
                <a:solidFill>
                  <a:srgbClr val="6964B6"/>
                </a:solidFill>
              </a:rPr>
              <a:t>- Ciências Sociais Aplicadas</a:t>
            </a:r>
            <a:endParaRPr lang="pt-BR" sz="2000" b="1" cap="all" spc="50" dirty="0">
              <a:solidFill>
                <a:srgbClr val="FF0000"/>
              </a:solidFill>
            </a:endParaRPr>
          </a:p>
        </p:txBody>
      </p:sp>
      <p:graphicFrame>
        <p:nvGraphicFramePr>
          <p:cNvPr id="7" name="Gráfico 6"/>
          <p:cNvGraphicFramePr>
            <a:graphicFrameLocks/>
          </p:cNvGraphicFramePr>
          <p:nvPr>
            <p:extLst>
              <p:ext uri="{D42A27DB-BD31-4B8C-83A1-F6EECF244321}">
                <p14:modId xmlns:p14="http://schemas.microsoft.com/office/powerpoint/2010/main" val="469652801"/>
              </p:ext>
            </p:extLst>
          </p:nvPr>
        </p:nvGraphicFramePr>
        <p:xfrm>
          <a:off x="887506" y="1219199"/>
          <a:ext cx="8335174" cy="514574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86241496"/>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Imagem 2"/>
          <p:cNvPicPr>
            <a:picLocks noChangeAspect="1"/>
          </p:cNvPicPr>
          <p:nvPr/>
        </p:nvPicPr>
        <p:blipFill>
          <a:blip r:embed="rId3"/>
          <a:stretch>
            <a:fillRect/>
          </a:stretch>
        </p:blipFill>
        <p:spPr>
          <a:xfrm>
            <a:off x="7169866" y="39801"/>
            <a:ext cx="2052814" cy="496285"/>
          </a:xfrm>
          <a:prstGeom prst="rect">
            <a:avLst/>
          </a:prstGeom>
        </p:spPr>
      </p:pic>
      <p:sp>
        <p:nvSpPr>
          <p:cNvPr id="6" name="CaixaDeTexto 5">
            <a:extLst>
              <a:ext uri="{FF2B5EF4-FFF2-40B4-BE49-F238E27FC236}">
                <a16:creationId xmlns:a16="http://schemas.microsoft.com/office/drawing/2014/main" id="{7D1A2C1B-BB08-46C7-DFBD-835E9A3B0421}"/>
              </a:ext>
            </a:extLst>
          </p:cNvPr>
          <p:cNvSpPr txBox="1"/>
          <p:nvPr/>
        </p:nvSpPr>
        <p:spPr>
          <a:xfrm>
            <a:off x="87416" y="182143"/>
            <a:ext cx="7082450" cy="707886"/>
          </a:xfrm>
          <a:prstGeom prst="rect">
            <a:avLst/>
          </a:prstGeom>
          <a:noFill/>
        </p:spPr>
        <p:txBody>
          <a:bodyPr wrap="square">
            <a:spAutoFit/>
          </a:bodyPr>
          <a:lstStyle/>
          <a:p>
            <a:pPr algn="ctr" rtl="0">
              <a:defRPr sz="1400" b="1" i="0" u="none" strike="noStrike" kern="1200" cap="all" spc="50" baseline="0">
                <a:solidFill>
                  <a:srgbClr val="6964B6"/>
                </a:solidFill>
                <a:latin typeface="+mn-lt"/>
                <a:ea typeface="+mn-ea"/>
                <a:cs typeface="+mn-cs"/>
              </a:defRPr>
            </a:pPr>
            <a:r>
              <a:rPr lang="pt-BR" sz="2000" dirty="0">
                <a:solidFill>
                  <a:srgbClr val="6964B6"/>
                </a:solidFill>
              </a:rPr>
              <a:t>Infraestrutura de Pesquisa Brasileira – PNIPE</a:t>
            </a:r>
          </a:p>
          <a:p>
            <a:pPr algn="ctr" rtl="0">
              <a:defRPr sz="1400" b="1" i="0" u="none" strike="noStrike" kern="1200" cap="all" spc="50" baseline="0">
                <a:solidFill>
                  <a:srgbClr val="6964B6"/>
                </a:solidFill>
                <a:latin typeface="+mn-lt"/>
                <a:ea typeface="+mn-ea"/>
                <a:cs typeface="+mn-cs"/>
              </a:defRPr>
            </a:pPr>
            <a:r>
              <a:rPr lang="pt-BR" sz="2000" b="1" cap="all" spc="50" dirty="0">
                <a:solidFill>
                  <a:srgbClr val="6964B6"/>
                </a:solidFill>
              </a:rPr>
              <a:t>Sergipe</a:t>
            </a:r>
            <a:r>
              <a:rPr lang="pt-BR" sz="2000" dirty="0">
                <a:solidFill>
                  <a:srgbClr val="6964B6"/>
                </a:solidFill>
              </a:rPr>
              <a:t>- Ciências Sociais Aplicadas</a:t>
            </a:r>
            <a:endParaRPr lang="pt-BR" sz="2000" b="1" cap="all" spc="50" dirty="0">
              <a:solidFill>
                <a:srgbClr val="FF0000"/>
              </a:solidFill>
            </a:endParaRPr>
          </a:p>
        </p:txBody>
      </p:sp>
      <p:graphicFrame>
        <p:nvGraphicFramePr>
          <p:cNvPr id="7" name="Gráfico 6"/>
          <p:cNvGraphicFramePr>
            <a:graphicFrameLocks/>
          </p:cNvGraphicFramePr>
          <p:nvPr>
            <p:extLst>
              <p:ext uri="{D42A27DB-BD31-4B8C-83A1-F6EECF244321}">
                <p14:modId xmlns:p14="http://schemas.microsoft.com/office/powerpoint/2010/main" val="314684024"/>
              </p:ext>
            </p:extLst>
          </p:nvPr>
        </p:nvGraphicFramePr>
        <p:xfrm>
          <a:off x="1999129" y="1243972"/>
          <a:ext cx="7745506" cy="53505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Gráfico 7"/>
          <p:cNvGraphicFramePr>
            <a:graphicFrameLocks/>
          </p:cNvGraphicFramePr>
          <p:nvPr>
            <p:extLst>
              <p:ext uri="{D42A27DB-BD31-4B8C-83A1-F6EECF244321}">
                <p14:modId xmlns:p14="http://schemas.microsoft.com/office/powerpoint/2010/main" val="3552826742"/>
              </p:ext>
            </p:extLst>
          </p:nvPr>
        </p:nvGraphicFramePr>
        <p:xfrm>
          <a:off x="161366" y="744069"/>
          <a:ext cx="2142564" cy="226807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Gráfico 8"/>
          <p:cNvGraphicFramePr>
            <a:graphicFrameLocks/>
          </p:cNvGraphicFramePr>
          <p:nvPr>
            <p:extLst>
              <p:ext uri="{D42A27DB-BD31-4B8C-83A1-F6EECF244321}">
                <p14:modId xmlns:p14="http://schemas.microsoft.com/office/powerpoint/2010/main" val="1263532487"/>
              </p:ext>
            </p:extLst>
          </p:nvPr>
        </p:nvGraphicFramePr>
        <p:xfrm>
          <a:off x="134472" y="890029"/>
          <a:ext cx="2169458" cy="1900518"/>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188058484"/>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Imagem 2"/>
          <p:cNvPicPr>
            <a:picLocks noChangeAspect="1"/>
          </p:cNvPicPr>
          <p:nvPr/>
        </p:nvPicPr>
        <p:blipFill>
          <a:blip r:embed="rId3"/>
          <a:stretch>
            <a:fillRect/>
          </a:stretch>
        </p:blipFill>
        <p:spPr>
          <a:xfrm>
            <a:off x="7169866" y="39801"/>
            <a:ext cx="2052814" cy="496285"/>
          </a:xfrm>
          <a:prstGeom prst="rect">
            <a:avLst/>
          </a:prstGeom>
        </p:spPr>
      </p:pic>
      <p:sp>
        <p:nvSpPr>
          <p:cNvPr id="6" name="CaixaDeTexto 5">
            <a:extLst>
              <a:ext uri="{FF2B5EF4-FFF2-40B4-BE49-F238E27FC236}">
                <a16:creationId xmlns:a16="http://schemas.microsoft.com/office/drawing/2014/main" id="{7D1A2C1B-BB08-46C7-DFBD-835E9A3B0421}"/>
              </a:ext>
            </a:extLst>
          </p:cNvPr>
          <p:cNvSpPr txBox="1"/>
          <p:nvPr/>
        </p:nvSpPr>
        <p:spPr>
          <a:xfrm>
            <a:off x="87416" y="182143"/>
            <a:ext cx="7082450" cy="707886"/>
          </a:xfrm>
          <a:prstGeom prst="rect">
            <a:avLst/>
          </a:prstGeom>
          <a:noFill/>
        </p:spPr>
        <p:txBody>
          <a:bodyPr wrap="square">
            <a:spAutoFit/>
          </a:bodyPr>
          <a:lstStyle/>
          <a:p>
            <a:pPr algn="ctr" rtl="0">
              <a:defRPr sz="1400" b="1" i="0" u="none" strike="noStrike" kern="1200" cap="all" spc="50" baseline="0">
                <a:solidFill>
                  <a:srgbClr val="6964B6"/>
                </a:solidFill>
                <a:latin typeface="+mn-lt"/>
                <a:ea typeface="+mn-ea"/>
                <a:cs typeface="+mn-cs"/>
              </a:defRPr>
            </a:pPr>
            <a:r>
              <a:rPr lang="pt-BR" sz="2000" dirty="0">
                <a:solidFill>
                  <a:srgbClr val="6964B6"/>
                </a:solidFill>
              </a:rPr>
              <a:t>Infraestrutura de Pesquisa Brasileira – PNIPE</a:t>
            </a:r>
          </a:p>
          <a:p>
            <a:pPr algn="ctr">
              <a:defRPr sz="1400" b="1" i="0" u="none" strike="noStrike" kern="1200" cap="all" spc="50" baseline="0">
                <a:solidFill>
                  <a:srgbClr val="6964B6"/>
                </a:solidFill>
                <a:latin typeface="+mn-lt"/>
                <a:ea typeface="+mn-ea"/>
                <a:cs typeface="+mn-cs"/>
              </a:defRPr>
            </a:pPr>
            <a:r>
              <a:rPr lang="pt-BR" sz="2000" b="1" cap="all" spc="50" dirty="0">
                <a:solidFill>
                  <a:srgbClr val="6964B6"/>
                </a:solidFill>
              </a:rPr>
              <a:t>Sergipe </a:t>
            </a:r>
            <a:r>
              <a:rPr lang="pt-BR" sz="2000" dirty="0">
                <a:solidFill>
                  <a:srgbClr val="6964B6"/>
                </a:solidFill>
              </a:rPr>
              <a:t>- Engenharias</a:t>
            </a:r>
            <a:endParaRPr lang="pt-BR" sz="2000" b="1" cap="all" spc="50" dirty="0">
              <a:solidFill>
                <a:srgbClr val="FF0000"/>
              </a:solidFill>
            </a:endParaRPr>
          </a:p>
        </p:txBody>
      </p:sp>
      <p:graphicFrame>
        <p:nvGraphicFramePr>
          <p:cNvPr id="7" name="Gráfico 6"/>
          <p:cNvGraphicFramePr>
            <a:graphicFrameLocks/>
          </p:cNvGraphicFramePr>
          <p:nvPr>
            <p:extLst>
              <p:ext uri="{D42A27DB-BD31-4B8C-83A1-F6EECF244321}">
                <p14:modId xmlns:p14="http://schemas.microsoft.com/office/powerpoint/2010/main" val="3060160173"/>
              </p:ext>
            </p:extLst>
          </p:nvPr>
        </p:nvGraphicFramePr>
        <p:xfrm>
          <a:off x="609600" y="1165412"/>
          <a:ext cx="8613080" cy="52353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91380626"/>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Imagem 2"/>
          <p:cNvPicPr>
            <a:picLocks noChangeAspect="1"/>
          </p:cNvPicPr>
          <p:nvPr/>
        </p:nvPicPr>
        <p:blipFill>
          <a:blip r:embed="rId3"/>
          <a:stretch>
            <a:fillRect/>
          </a:stretch>
        </p:blipFill>
        <p:spPr>
          <a:xfrm>
            <a:off x="7169866" y="39801"/>
            <a:ext cx="2052814" cy="496285"/>
          </a:xfrm>
          <a:prstGeom prst="rect">
            <a:avLst/>
          </a:prstGeom>
        </p:spPr>
      </p:pic>
      <p:sp>
        <p:nvSpPr>
          <p:cNvPr id="6" name="CaixaDeTexto 5">
            <a:extLst>
              <a:ext uri="{FF2B5EF4-FFF2-40B4-BE49-F238E27FC236}">
                <a16:creationId xmlns:a16="http://schemas.microsoft.com/office/drawing/2014/main" id="{7D1A2C1B-BB08-46C7-DFBD-835E9A3B0421}"/>
              </a:ext>
            </a:extLst>
          </p:cNvPr>
          <p:cNvSpPr txBox="1"/>
          <p:nvPr/>
        </p:nvSpPr>
        <p:spPr>
          <a:xfrm>
            <a:off x="87416" y="182143"/>
            <a:ext cx="7082450" cy="707886"/>
          </a:xfrm>
          <a:prstGeom prst="rect">
            <a:avLst/>
          </a:prstGeom>
          <a:noFill/>
        </p:spPr>
        <p:txBody>
          <a:bodyPr wrap="square">
            <a:spAutoFit/>
          </a:bodyPr>
          <a:lstStyle/>
          <a:p>
            <a:pPr algn="ctr" rtl="0">
              <a:defRPr sz="1400" b="1" i="0" u="none" strike="noStrike" kern="1200" cap="all" spc="50" baseline="0">
                <a:solidFill>
                  <a:srgbClr val="6964B6"/>
                </a:solidFill>
                <a:latin typeface="+mn-lt"/>
                <a:ea typeface="+mn-ea"/>
                <a:cs typeface="+mn-cs"/>
              </a:defRPr>
            </a:pPr>
            <a:r>
              <a:rPr lang="pt-BR" sz="2000" dirty="0">
                <a:solidFill>
                  <a:srgbClr val="6964B6"/>
                </a:solidFill>
              </a:rPr>
              <a:t>Infraestrutura de Pesquisa Brasileira – PNIPE</a:t>
            </a:r>
          </a:p>
          <a:p>
            <a:pPr algn="ctr">
              <a:defRPr sz="1400" b="1" i="0" u="none" strike="noStrike" kern="1200" cap="all" spc="50" baseline="0">
                <a:solidFill>
                  <a:srgbClr val="6964B6"/>
                </a:solidFill>
                <a:latin typeface="+mn-lt"/>
                <a:ea typeface="+mn-ea"/>
                <a:cs typeface="+mn-cs"/>
              </a:defRPr>
            </a:pPr>
            <a:r>
              <a:rPr lang="pt-BR" sz="2000" b="1" cap="all" spc="50" dirty="0">
                <a:solidFill>
                  <a:srgbClr val="6964B6"/>
                </a:solidFill>
              </a:rPr>
              <a:t>Sergipe </a:t>
            </a:r>
            <a:r>
              <a:rPr lang="pt-BR" sz="2000" dirty="0">
                <a:solidFill>
                  <a:srgbClr val="6964B6"/>
                </a:solidFill>
              </a:rPr>
              <a:t>- Engenharias</a:t>
            </a:r>
            <a:endParaRPr lang="pt-BR" sz="2000" b="1" cap="all" spc="50" dirty="0">
              <a:solidFill>
                <a:srgbClr val="FF0000"/>
              </a:solidFill>
            </a:endParaRPr>
          </a:p>
        </p:txBody>
      </p:sp>
      <p:graphicFrame>
        <p:nvGraphicFramePr>
          <p:cNvPr id="7" name="Gráfico 6"/>
          <p:cNvGraphicFramePr>
            <a:graphicFrameLocks/>
          </p:cNvGraphicFramePr>
          <p:nvPr>
            <p:extLst>
              <p:ext uri="{D42A27DB-BD31-4B8C-83A1-F6EECF244321}">
                <p14:modId xmlns:p14="http://schemas.microsoft.com/office/powerpoint/2010/main" val="3581060458"/>
              </p:ext>
            </p:extLst>
          </p:nvPr>
        </p:nvGraphicFramePr>
        <p:xfrm>
          <a:off x="1855694" y="1364065"/>
          <a:ext cx="7637929" cy="518016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Gráfico 8"/>
          <p:cNvGraphicFramePr>
            <a:graphicFrameLocks/>
          </p:cNvGraphicFramePr>
          <p:nvPr>
            <p:extLst>
              <p:ext uri="{D42A27DB-BD31-4B8C-83A1-F6EECF244321}">
                <p14:modId xmlns:p14="http://schemas.microsoft.com/office/powerpoint/2010/main" val="919200529"/>
              </p:ext>
            </p:extLst>
          </p:nvPr>
        </p:nvGraphicFramePr>
        <p:xfrm>
          <a:off x="259978" y="767749"/>
          <a:ext cx="2169458" cy="190051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676666025"/>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Imagem 2"/>
          <p:cNvPicPr>
            <a:picLocks noChangeAspect="1"/>
          </p:cNvPicPr>
          <p:nvPr/>
        </p:nvPicPr>
        <p:blipFill>
          <a:blip r:embed="rId3"/>
          <a:stretch>
            <a:fillRect/>
          </a:stretch>
        </p:blipFill>
        <p:spPr>
          <a:xfrm>
            <a:off x="7169866" y="39801"/>
            <a:ext cx="2052814" cy="496285"/>
          </a:xfrm>
          <a:prstGeom prst="rect">
            <a:avLst/>
          </a:prstGeom>
        </p:spPr>
      </p:pic>
      <p:sp>
        <p:nvSpPr>
          <p:cNvPr id="6" name="CaixaDeTexto 5">
            <a:extLst>
              <a:ext uri="{FF2B5EF4-FFF2-40B4-BE49-F238E27FC236}">
                <a16:creationId xmlns:a16="http://schemas.microsoft.com/office/drawing/2014/main" id="{7D1A2C1B-BB08-46C7-DFBD-835E9A3B0421}"/>
              </a:ext>
            </a:extLst>
          </p:cNvPr>
          <p:cNvSpPr txBox="1"/>
          <p:nvPr/>
        </p:nvSpPr>
        <p:spPr>
          <a:xfrm>
            <a:off x="87416" y="182143"/>
            <a:ext cx="7082450" cy="707886"/>
          </a:xfrm>
          <a:prstGeom prst="rect">
            <a:avLst/>
          </a:prstGeom>
          <a:noFill/>
        </p:spPr>
        <p:txBody>
          <a:bodyPr wrap="square">
            <a:spAutoFit/>
          </a:bodyPr>
          <a:lstStyle/>
          <a:p>
            <a:pPr algn="ctr" rtl="0">
              <a:defRPr sz="1400" b="1" i="0" u="none" strike="noStrike" kern="1200" cap="all" spc="50" baseline="0">
                <a:solidFill>
                  <a:srgbClr val="6964B6"/>
                </a:solidFill>
                <a:latin typeface="+mn-lt"/>
                <a:ea typeface="+mn-ea"/>
                <a:cs typeface="+mn-cs"/>
              </a:defRPr>
            </a:pPr>
            <a:r>
              <a:rPr lang="pt-BR" sz="2000" dirty="0">
                <a:solidFill>
                  <a:srgbClr val="6964B6"/>
                </a:solidFill>
              </a:rPr>
              <a:t>Infraestrutura de Pesquisa Brasileira – PNIPE</a:t>
            </a:r>
          </a:p>
          <a:p>
            <a:pPr algn="ctr">
              <a:defRPr sz="1400" b="1" i="0" u="none" strike="noStrike" kern="1200" cap="all" spc="50" baseline="0">
                <a:solidFill>
                  <a:srgbClr val="6964B6"/>
                </a:solidFill>
                <a:latin typeface="+mn-lt"/>
                <a:ea typeface="+mn-ea"/>
                <a:cs typeface="+mn-cs"/>
              </a:defRPr>
            </a:pPr>
            <a:r>
              <a:rPr lang="pt-BR" sz="2000" b="1" cap="all" spc="50" dirty="0">
                <a:solidFill>
                  <a:srgbClr val="6964B6"/>
                </a:solidFill>
              </a:rPr>
              <a:t>Sergipe </a:t>
            </a:r>
            <a:r>
              <a:rPr lang="pt-BR" sz="2000" dirty="0">
                <a:solidFill>
                  <a:srgbClr val="6964B6"/>
                </a:solidFill>
              </a:rPr>
              <a:t>- Linguística, Letras e Artes</a:t>
            </a:r>
            <a:endParaRPr lang="pt-BR" sz="2000" b="1" cap="all" spc="50" dirty="0">
              <a:solidFill>
                <a:srgbClr val="FF0000"/>
              </a:solidFill>
            </a:endParaRPr>
          </a:p>
        </p:txBody>
      </p:sp>
      <p:graphicFrame>
        <p:nvGraphicFramePr>
          <p:cNvPr id="7" name="Gráfico 6"/>
          <p:cNvGraphicFramePr>
            <a:graphicFrameLocks/>
          </p:cNvGraphicFramePr>
          <p:nvPr>
            <p:extLst>
              <p:ext uri="{D42A27DB-BD31-4B8C-83A1-F6EECF244321}">
                <p14:modId xmlns:p14="http://schemas.microsoft.com/office/powerpoint/2010/main" val="2663427396"/>
              </p:ext>
            </p:extLst>
          </p:nvPr>
        </p:nvGraphicFramePr>
        <p:xfrm>
          <a:off x="941293" y="1461247"/>
          <a:ext cx="8281387" cy="48768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04160201"/>
      </p:ext>
    </p:ext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Imagem 2"/>
          <p:cNvPicPr>
            <a:picLocks noChangeAspect="1"/>
          </p:cNvPicPr>
          <p:nvPr/>
        </p:nvPicPr>
        <p:blipFill>
          <a:blip r:embed="rId3"/>
          <a:stretch>
            <a:fillRect/>
          </a:stretch>
        </p:blipFill>
        <p:spPr>
          <a:xfrm>
            <a:off x="7169866" y="39801"/>
            <a:ext cx="2052814" cy="496285"/>
          </a:xfrm>
          <a:prstGeom prst="rect">
            <a:avLst/>
          </a:prstGeom>
        </p:spPr>
      </p:pic>
      <p:sp>
        <p:nvSpPr>
          <p:cNvPr id="6" name="CaixaDeTexto 5">
            <a:extLst>
              <a:ext uri="{FF2B5EF4-FFF2-40B4-BE49-F238E27FC236}">
                <a16:creationId xmlns:a16="http://schemas.microsoft.com/office/drawing/2014/main" id="{7D1A2C1B-BB08-46C7-DFBD-835E9A3B0421}"/>
              </a:ext>
            </a:extLst>
          </p:cNvPr>
          <p:cNvSpPr txBox="1"/>
          <p:nvPr/>
        </p:nvSpPr>
        <p:spPr>
          <a:xfrm>
            <a:off x="87416" y="182143"/>
            <a:ext cx="7082450" cy="707886"/>
          </a:xfrm>
          <a:prstGeom prst="rect">
            <a:avLst/>
          </a:prstGeom>
          <a:noFill/>
        </p:spPr>
        <p:txBody>
          <a:bodyPr wrap="square">
            <a:spAutoFit/>
          </a:bodyPr>
          <a:lstStyle/>
          <a:p>
            <a:pPr algn="ctr" rtl="0">
              <a:defRPr sz="1400" b="1" i="0" u="none" strike="noStrike" kern="1200" cap="all" spc="50" baseline="0">
                <a:solidFill>
                  <a:srgbClr val="6964B6"/>
                </a:solidFill>
                <a:latin typeface="+mn-lt"/>
                <a:ea typeface="+mn-ea"/>
                <a:cs typeface="+mn-cs"/>
              </a:defRPr>
            </a:pPr>
            <a:r>
              <a:rPr lang="pt-BR" sz="2000" dirty="0">
                <a:solidFill>
                  <a:srgbClr val="6964B6"/>
                </a:solidFill>
              </a:rPr>
              <a:t>Infraestrutura de Pesquisa Brasileira – PNIPE</a:t>
            </a:r>
          </a:p>
          <a:p>
            <a:pPr algn="ctr" rtl="0">
              <a:defRPr sz="1400" b="1" i="0" u="none" strike="noStrike" kern="1200" cap="all" spc="50" baseline="0">
                <a:solidFill>
                  <a:srgbClr val="6964B6"/>
                </a:solidFill>
                <a:latin typeface="+mn-lt"/>
                <a:ea typeface="+mn-ea"/>
                <a:cs typeface="+mn-cs"/>
              </a:defRPr>
            </a:pPr>
            <a:r>
              <a:rPr lang="pt-BR" sz="2000" b="1" cap="all" spc="50" dirty="0">
                <a:solidFill>
                  <a:srgbClr val="6964B6"/>
                </a:solidFill>
              </a:rPr>
              <a:t>Sergipe </a:t>
            </a:r>
            <a:r>
              <a:rPr lang="pt-BR" sz="2000" dirty="0">
                <a:solidFill>
                  <a:srgbClr val="6964B6"/>
                </a:solidFill>
              </a:rPr>
              <a:t>- Linguística, Letras e Artes</a:t>
            </a:r>
            <a:endParaRPr lang="pt-BR" sz="2000" b="1" cap="all" spc="50" dirty="0">
              <a:solidFill>
                <a:srgbClr val="FF0000"/>
              </a:solidFill>
            </a:endParaRPr>
          </a:p>
        </p:txBody>
      </p:sp>
      <p:graphicFrame>
        <p:nvGraphicFramePr>
          <p:cNvPr id="7" name="Gráfico 6"/>
          <p:cNvGraphicFramePr>
            <a:graphicFrameLocks/>
          </p:cNvGraphicFramePr>
          <p:nvPr>
            <p:extLst>
              <p:ext uri="{D42A27DB-BD31-4B8C-83A1-F6EECF244321}">
                <p14:modId xmlns:p14="http://schemas.microsoft.com/office/powerpoint/2010/main" val="1261422338"/>
              </p:ext>
            </p:extLst>
          </p:nvPr>
        </p:nvGraphicFramePr>
        <p:xfrm>
          <a:off x="1828800" y="1775012"/>
          <a:ext cx="7214586" cy="454510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Gráfico 8"/>
          <p:cNvGraphicFramePr>
            <a:graphicFrameLocks/>
          </p:cNvGraphicFramePr>
          <p:nvPr>
            <p:extLst>
              <p:ext uri="{D42A27DB-BD31-4B8C-83A1-F6EECF244321}">
                <p14:modId xmlns:p14="http://schemas.microsoft.com/office/powerpoint/2010/main" val="1789363511"/>
              </p:ext>
            </p:extLst>
          </p:nvPr>
        </p:nvGraphicFramePr>
        <p:xfrm>
          <a:off x="385484" y="1178696"/>
          <a:ext cx="2169458" cy="190051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762040"/>
      </p:ext>
    </p:extLst>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1065415" y="459986"/>
            <a:ext cx="8544098" cy="5811591"/>
          </a:xfrm>
          <a:prstGeom prst="rect">
            <a:avLst/>
          </a:prstGeom>
        </p:spPr>
        <p:txBody>
          <a:bodyPr wrap="square">
            <a:spAutoFit/>
          </a:bodyPr>
          <a:lstStyle/>
          <a:p>
            <a:pPr algn="just" fontAlgn="base">
              <a:lnSpc>
                <a:spcPct val="107000"/>
              </a:lnSpc>
              <a:spcAft>
                <a:spcPts val="600"/>
              </a:spcAft>
            </a:pPr>
            <a:r>
              <a:rPr lang="pt-BR" b="1" dirty="0">
                <a:solidFill>
                  <a:srgbClr val="6964B6"/>
                </a:solidFill>
                <a:latin typeface="Times New Roman" panose="02020603050405020304" pitchFamily="18" charset="0"/>
                <a:ea typeface="Times New Roman" panose="02020603050405020304" pitchFamily="18" charset="0"/>
                <a:cs typeface="Times New Roman" panose="02020603050405020304" pitchFamily="18" charset="0"/>
              </a:rPr>
              <a:t>LIMITAÇÕES </a:t>
            </a:r>
          </a:p>
          <a:p>
            <a:pPr marL="285750" indent="-285750" algn="just" fontAlgn="base">
              <a:lnSpc>
                <a:spcPct val="107000"/>
              </a:lnSpc>
              <a:spcAft>
                <a:spcPts val="600"/>
              </a:spcAft>
              <a:buFont typeface="Arial" panose="020B0604020202020204" pitchFamily="34" charset="0"/>
              <a:buChar char="•"/>
            </a:pPr>
            <a:endParaRPr lang="pt-BR" dirty="0">
              <a:latin typeface="Helvetica" panose="020B0604020202020204" pitchFamily="34" charset="0"/>
              <a:ea typeface="Times New Roman" panose="02020603050405020304" pitchFamily="18" charset="0"/>
              <a:cs typeface="Times New Roman" panose="02020603050405020304" pitchFamily="18" charset="0"/>
            </a:endParaRPr>
          </a:p>
          <a:p>
            <a:pPr marL="285750" indent="-285750" algn="just" fontAlgn="base">
              <a:lnSpc>
                <a:spcPct val="107000"/>
              </a:lnSpc>
              <a:spcAft>
                <a:spcPts val="600"/>
              </a:spcAft>
              <a:buFont typeface="Arial" panose="020B0604020202020204" pitchFamily="34" charset="0"/>
              <a:buChar char="•"/>
            </a:pPr>
            <a:r>
              <a:rPr lang="pt-BR" dirty="0">
                <a:latin typeface="Helvetica" panose="020B0604020202020204" pitchFamily="34" charset="0"/>
                <a:ea typeface="Times New Roman" panose="02020603050405020304" pitchFamily="18" charset="0"/>
                <a:cs typeface="Times New Roman" panose="02020603050405020304" pitchFamily="18" charset="0"/>
              </a:rPr>
              <a:t>As diferentes áreas do conhecimento têm necessidades muito diversas no suporte em infraestrutura, apesar da amplitude de formatos laboratoriais aceitos, em função das diferentes características da ação de pesquisa de cada área, bem como dos diferentes tratamentos para se chegar a resultados e publicações. </a:t>
            </a:r>
          </a:p>
          <a:p>
            <a:pPr marL="285750" indent="-285750" algn="just" fontAlgn="base">
              <a:lnSpc>
                <a:spcPct val="107000"/>
              </a:lnSpc>
              <a:spcAft>
                <a:spcPts val="600"/>
              </a:spcAft>
              <a:buFont typeface="Arial" panose="020B0604020202020204" pitchFamily="34" charset="0"/>
              <a:buChar char="•"/>
            </a:pPr>
            <a:r>
              <a:rPr lang="pt-BR" dirty="0">
                <a:latin typeface="Helvetica" panose="020B0604020202020204" pitchFamily="34" charset="0"/>
                <a:ea typeface="Times New Roman" panose="02020603050405020304" pitchFamily="18" charset="0"/>
                <a:cs typeface="Times New Roman" panose="02020603050405020304" pitchFamily="18" charset="0"/>
              </a:rPr>
              <a:t>Não foram apurados conceitos relevantes para a pesquisa como a intensidade com que um equipamento ou outra infraestrutura de pesquisa é capaz de fornecer suporte, ou sua atualidade frente às novas práticas e desafios que a pesquisa se debruça na atualidade.</a:t>
            </a:r>
          </a:p>
          <a:p>
            <a:pPr marL="285750" indent="-285750" algn="just" fontAlgn="base">
              <a:lnSpc>
                <a:spcPct val="107000"/>
              </a:lnSpc>
              <a:spcAft>
                <a:spcPts val="600"/>
              </a:spcAft>
              <a:buFont typeface="Arial" panose="020B0604020202020204" pitchFamily="34" charset="0"/>
              <a:buChar char="•"/>
            </a:pPr>
            <a:r>
              <a:rPr lang="pt-BR" dirty="0">
                <a:latin typeface="Helvetica" panose="020B0604020202020204" pitchFamily="34" charset="0"/>
                <a:ea typeface="Times New Roman" panose="02020603050405020304" pitchFamily="18" charset="0"/>
                <a:cs typeface="Times New Roman" panose="02020603050405020304" pitchFamily="18" charset="0"/>
              </a:rPr>
              <a:t>A base dados PNIPE é ainda recente e dinâmica, embora em seu conjunto com fontes legítimas represente bem a infraestrutura de pesquisa brasileira, não é censitária com grandes complexos ainda ausentes. </a:t>
            </a:r>
          </a:p>
          <a:p>
            <a:pPr marL="285750" indent="-285750" algn="just" fontAlgn="base">
              <a:lnSpc>
                <a:spcPct val="107000"/>
              </a:lnSpc>
              <a:spcAft>
                <a:spcPts val="600"/>
              </a:spcAft>
              <a:buFont typeface="Arial" panose="020B0604020202020204" pitchFamily="34" charset="0"/>
              <a:buChar char="•"/>
            </a:pPr>
            <a:r>
              <a:rPr lang="pt-BR" dirty="0">
                <a:latin typeface="Helvetica" panose="020B0604020202020204" pitchFamily="34" charset="0"/>
                <a:ea typeface="Times New Roman" panose="02020603050405020304" pitchFamily="18" charset="0"/>
                <a:cs typeface="Times New Roman" panose="02020603050405020304" pitchFamily="18" charset="0"/>
              </a:rPr>
              <a:t>Foi percebido em 4 meses o crescimento significativo da base PNIPE da ordem de 10% o que permite inferir que possam ainda ocorrer sensível alteração na foto retirada nesse momento, que com a maior maturidade seria melhor representativa da realidade.</a:t>
            </a:r>
          </a:p>
        </p:txBody>
      </p:sp>
      <p:pic>
        <p:nvPicPr>
          <p:cNvPr id="3" name="Imagem 2"/>
          <p:cNvPicPr>
            <a:picLocks noChangeAspect="1"/>
          </p:cNvPicPr>
          <p:nvPr/>
        </p:nvPicPr>
        <p:blipFill>
          <a:blip r:embed="rId2"/>
          <a:stretch>
            <a:fillRect/>
          </a:stretch>
        </p:blipFill>
        <p:spPr>
          <a:xfrm>
            <a:off x="7169866" y="39801"/>
            <a:ext cx="2052814" cy="496285"/>
          </a:xfrm>
          <a:prstGeom prst="rect">
            <a:avLst/>
          </a:prstGeom>
        </p:spPr>
      </p:pic>
    </p:spTree>
    <p:extLst>
      <p:ext uri="{BB962C8B-B14F-4D97-AF65-F5344CB8AC3E}">
        <p14:creationId xmlns:p14="http://schemas.microsoft.com/office/powerpoint/2010/main" val="31262771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1065415" y="459986"/>
            <a:ext cx="8544098" cy="4472250"/>
          </a:xfrm>
          <a:prstGeom prst="rect">
            <a:avLst/>
          </a:prstGeom>
        </p:spPr>
        <p:txBody>
          <a:bodyPr wrap="square">
            <a:spAutoFit/>
          </a:bodyPr>
          <a:lstStyle/>
          <a:p>
            <a:pPr algn="just" fontAlgn="base">
              <a:lnSpc>
                <a:spcPct val="107000"/>
              </a:lnSpc>
              <a:spcAft>
                <a:spcPts val="600"/>
              </a:spcAft>
            </a:pPr>
            <a:r>
              <a:rPr lang="pt-BR" b="1" dirty="0">
                <a:solidFill>
                  <a:srgbClr val="6964B6"/>
                </a:solidFill>
                <a:latin typeface="Times New Roman" panose="02020603050405020304" pitchFamily="18" charset="0"/>
                <a:ea typeface="Times New Roman" panose="02020603050405020304" pitchFamily="18" charset="0"/>
                <a:cs typeface="Times New Roman" panose="02020603050405020304" pitchFamily="18" charset="0"/>
              </a:rPr>
              <a:t>DISCUSSÃO </a:t>
            </a:r>
          </a:p>
          <a:p>
            <a:pPr marL="285750" indent="-285750" algn="just" fontAlgn="base">
              <a:lnSpc>
                <a:spcPct val="107000"/>
              </a:lnSpc>
              <a:spcAft>
                <a:spcPts val="600"/>
              </a:spcAft>
              <a:buFont typeface="Arial" panose="020B0604020202020204" pitchFamily="34" charset="0"/>
              <a:buChar char="•"/>
            </a:pPr>
            <a:endParaRPr lang="pt-BR" dirty="0">
              <a:latin typeface="Helvetica" panose="020B0604020202020204" pitchFamily="34" charset="0"/>
              <a:ea typeface="Times New Roman" panose="02020603050405020304" pitchFamily="18" charset="0"/>
              <a:cs typeface="Times New Roman" panose="02020603050405020304" pitchFamily="18" charset="0"/>
            </a:endParaRPr>
          </a:p>
          <a:p>
            <a:pPr marL="285750" indent="-285750" algn="just" fontAlgn="base">
              <a:lnSpc>
                <a:spcPct val="107000"/>
              </a:lnSpc>
              <a:spcAft>
                <a:spcPts val="600"/>
              </a:spcAft>
              <a:buFont typeface="Arial" panose="020B0604020202020204" pitchFamily="34" charset="0"/>
              <a:buChar char="•"/>
            </a:pPr>
            <a:r>
              <a:rPr lang="pt-BR" dirty="0">
                <a:latin typeface="Helvetica" panose="020B0604020202020204" pitchFamily="34" charset="0"/>
                <a:ea typeface="Times New Roman" panose="02020603050405020304" pitchFamily="18" charset="0"/>
                <a:cs typeface="Times New Roman" panose="02020603050405020304" pitchFamily="18" charset="0"/>
              </a:rPr>
              <a:t>Essa visualização aqui proposta das infraestrutura de pesquisa ativas do Brasil trás uma visão estratégica que pode levar a avaliações quanto a fragmentação dos espaços, a otimização do investimento de recursos públicos na infraestrutura existente, e por adquirir, bem como na construção de planos para investimento de instalações por área, quando identificada carência frente a outros indicadores como recursos humanos disponíveis, vocação regional e atendimento a demandas sociais latentes;</a:t>
            </a:r>
          </a:p>
          <a:p>
            <a:pPr marL="285750" indent="-285750" algn="just" fontAlgn="base">
              <a:lnSpc>
                <a:spcPct val="107000"/>
              </a:lnSpc>
              <a:spcAft>
                <a:spcPts val="600"/>
              </a:spcAft>
              <a:buFont typeface="Arial" panose="020B0604020202020204" pitchFamily="34" charset="0"/>
              <a:buChar char="•"/>
            </a:pPr>
            <a:r>
              <a:rPr lang="pt-BR" dirty="0">
                <a:latin typeface="Helvetica" panose="020B0604020202020204" pitchFamily="34" charset="0"/>
                <a:ea typeface="Times New Roman" panose="02020603050405020304" pitchFamily="18" charset="0"/>
                <a:cs typeface="Times New Roman" panose="02020603050405020304" pitchFamily="18" charset="0"/>
              </a:rPr>
              <a:t>Sugere-se que a validade maior seria na aplicação comparada, tanto a aplicação de recursos de P&amp;D, recursos humanos preparados disponíveis, ou na observação comparativa entre países e ainda com o acompanhamento de sua evolução, onde se pode revelar grandes tendências e movimentos, considerando as idiossincrasias de cada área ou região.</a:t>
            </a:r>
          </a:p>
        </p:txBody>
      </p:sp>
      <p:pic>
        <p:nvPicPr>
          <p:cNvPr id="4" name="Imagem 3"/>
          <p:cNvPicPr>
            <a:picLocks noChangeAspect="1"/>
          </p:cNvPicPr>
          <p:nvPr/>
        </p:nvPicPr>
        <p:blipFill>
          <a:blip r:embed="rId2"/>
          <a:stretch>
            <a:fillRect/>
          </a:stretch>
        </p:blipFill>
        <p:spPr>
          <a:xfrm>
            <a:off x="7169866" y="39801"/>
            <a:ext cx="2052814" cy="496285"/>
          </a:xfrm>
          <a:prstGeom prst="rect">
            <a:avLst/>
          </a:prstGeom>
        </p:spPr>
      </p:pic>
    </p:spTree>
    <p:extLst>
      <p:ext uri="{BB962C8B-B14F-4D97-AF65-F5344CB8AC3E}">
        <p14:creationId xmlns:p14="http://schemas.microsoft.com/office/powerpoint/2010/main" val="30396365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áfico 3"/>
          <p:cNvGraphicFramePr>
            <a:graphicFrameLocks/>
          </p:cNvGraphicFramePr>
          <p:nvPr/>
        </p:nvGraphicFramePr>
        <p:xfrm>
          <a:off x="-587789" y="403241"/>
          <a:ext cx="10821276" cy="6981825"/>
        </p:xfrm>
        <a:graphic>
          <a:graphicData uri="http://schemas.openxmlformats.org/drawingml/2006/chart">
            <c:chart xmlns:c="http://schemas.openxmlformats.org/drawingml/2006/chart" xmlns:r="http://schemas.openxmlformats.org/officeDocument/2006/relationships" r:id="rId2"/>
          </a:graphicData>
        </a:graphic>
      </p:graphicFrame>
      <p:sp>
        <p:nvSpPr>
          <p:cNvPr id="5" name="CaixaDeTexto 4">
            <a:extLst>
              <a:ext uri="{FF2B5EF4-FFF2-40B4-BE49-F238E27FC236}">
                <a16:creationId xmlns:a16="http://schemas.microsoft.com/office/drawing/2014/main" id="{76CDCCF3-E885-10E0-F3BB-1628A72AA70A}"/>
              </a:ext>
            </a:extLst>
          </p:cNvPr>
          <p:cNvSpPr txBox="1"/>
          <p:nvPr/>
        </p:nvSpPr>
        <p:spPr>
          <a:xfrm>
            <a:off x="95446" y="403241"/>
            <a:ext cx="10787449" cy="4466544"/>
          </a:xfrm>
          <a:prstGeom prst="rect">
            <a:avLst/>
          </a:prstGeom>
          <a:noFill/>
        </p:spPr>
        <p:txBody>
          <a:bodyPr wrap="square" rtlCol="0">
            <a:spAutoFit/>
          </a:bodyPr>
          <a:lstStyle/>
          <a:p>
            <a:pPr algn="ctr">
              <a:spcAft>
                <a:spcPts val="2000"/>
              </a:spcAft>
            </a:pPr>
            <a:endParaRPr lang="pt-BR" sz="3400" b="1" dirty="0">
              <a:solidFill>
                <a:srgbClr val="024059"/>
              </a:solidFill>
            </a:endParaRPr>
          </a:p>
          <a:p>
            <a:pPr algn="ctr">
              <a:spcAft>
                <a:spcPts val="2000"/>
              </a:spcAft>
            </a:pPr>
            <a:endParaRPr lang="pt-BR" sz="3400" b="1" dirty="0">
              <a:solidFill>
                <a:srgbClr val="024059"/>
              </a:solidFill>
            </a:endParaRPr>
          </a:p>
          <a:p>
            <a:pPr algn="ctr">
              <a:spcAft>
                <a:spcPts val="2000"/>
              </a:spcAft>
            </a:pPr>
            <a:r>
              <a:rPr lang="pt-BR" sz="4000" b="1" dirty="0">
                <a:solidFill>
                  <a:srgbClr val="024059"/>
                </a:solidFill>
              </a:rPr>
              <a:t>Obrigado (a)!</a:t>
            </a:r>
          </a:p>
          <a:p>
            <a:pPr algn="ctr"/>
            <a:r>
              <a:rPr lang="pt-BR" sz="2000" dirty="0"/>
              <a:t>Secretaria-Executiva - SEXEC</a:t>
            </a:r>
          </a:p>
          <a:p>
            <a:pPr algn="ctr"/>
            <a:r>
              <a:rPr lang="pt-BR" sz="2000" dirty="0"/>
              <a:t>Assessoria de Estratégia e Governança - ASEST</a:t>
            </a:r>
          </a:p>
          <a:p>
            <a:pPr algn="ctr"/>
            <a:r>
              <a:rPr lang="pt-BR" sz="2000" dirty="0"/>
              <a:t>Coordenação de Gestão por Governança - COGEG</a:t>
            </a:r>
          </a:p>
          <a:p>
            <a:pPr algn="ctr"/>
            <a:endParaRPr lang="pt-BR" sz="2400" dirty="0"/>
          </a:p>
          <a:p>
            <a:pPr algn="ctr">
              <a:lnSpc>
                <a:spcPct val="150000"/>
              </a:lnSpc>
            </a:pPr>
            <a:r>
              <a:rPr lang="pt-BR" sz="1500" dirty="0" err="1"/>
              <a:t>cogeg@mcti.gov.br</a:t>
            </a:r>
            <a:endParaRPr lang="pt-BR" sz="1500" dirty="0"/>
          </a:p>
          <a:p>
            <a:pPr algn="ctr">
              <a:lnSpc>
                <a:spcPct val="150000"/>
              </a:lnSpc>
            </a:pPr>
            <a:r>
              <a:rPr lang="pt-BR" sz="1500" dirty="0"/>
              <a:t>(61) 2033-8168</a:t>
            </a:r>
          </a:p>
        </p:txBody>
      </p:sp>
      <p:pic>
        <p:nvPicPr>
          <p:cNvPr id="2" name="Imagem 1"/>
          <p:cNvPicPr>
            <a:picLocks noChangeAspect="1"/>
          </p:cNvPicPr>
          <p:nvPr/>
        </p:nvPicPr>
        <p:blipFill>
          <a:blip r:embed="rId3"/>
          <a:stretch>
            <a:fillRect/>
          </a:stretch>
        </p:blipFill>
        <p:spPr>
          <a:xfrm>
            <a:off x="3523015" y="5907332"/>
            <a:ext cx="3932309" cy="950668"/>
          </a:xfrm>
          <a:prstGeom prst="rect">
            <a:avLst/>
          </a:prstGeom>
        </p:spPr>
      </p:pic>
    </p:spTree>
    <p:extLst>
      <p:ext uri="{BB962C8B-B14F-4D97-AF65-F5344CB8AC3E}">
        <p14:creationId xmlns:p14="http://schemas.microsoft.com/office/powerpoint/2010/main" val="2144074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1073726" y="1075129"/>
            <a:ext cx="7928649" cy="4549194"/>
          </a:xfrm>
          <a:prstGeom prst="rect">
            <a:avLst/>
          </a:prstGeom>
        </p:spPr>
        <p:txBody>
          <a:bodyPr wrap="square">
            <a:spAutoFit/>
          </a:bodyPr>
          <a:lstStyle/>
          <a:p>
            <a:pPr algn="just" fontAlgn="base">
              <a:lnSpc>
                <a:spcPct val="107000"/>
              </a:lnSpc>
              <a:spcAft>
                <a:spcPts val="600"/>
              </a:spcAft>
            </a:pPr>
            <a:r>
              <a:rPr lang="pt-BR" b="1" dirty="0">
                <a:solidFill>
                  <a:srgbClr val="6964B6"/>
                </a:solidFill>
                <a:latin typeface="Times New Roman" panose="02020603050405020304" pitchFamily="18" charset="0"/>
                <a:ea typeface="Times New Roman" panose="02020603050405020304" pitchFamily="18" charset="0"/>
                <a:cs typeface="Times New Roman" panose="02020603050405020304" pitchFamily="18" charset="0"/>
              </a:rPr>
              <a:t>FONTE DE INFORMAÇÃO</a:t>
            </a:r>
          </a:p>
          <a:p>
            <a:pPr algn="just" fontAlgn="base">
              <a:lnSpc>
                <a:spcPct val="107000"/>
              </a:lnSpc>
              <a:spcAft>
                <a:spcPts val="600"/>
              </a:spcAft>
            </a:pPr>
            <a:r>
              <a:rPr lang="pt-BR" dirty="0">
                <a:latin typeface="Helvetica" panose="020B0604020202020204" pitchFamily="34" charset="0"/>
                <a:ea typeface="Times New Roman" panose="02020603050405020304" pitchFamily="18" charset="0"/>
                <a:cs typeface="Times New Roman" panose="02020603050405020304" pitchFamily="18" charset="0"/>
              </a:rPr>
              <a:t> </a:t>
            </a:r>
          </a:p>
          <a:p>
            <a:pPr marL="285750" indent="-285750" algn="just" fontAlgn="base">
              <a:lnSpc>
                <a:spcPct val="107000"/>
              </a:lnSpc>
              <a:spcAft>
                <a:spcPts val="600"/>
              </a:spcAft>
              <a:buFont typeface="Arial" panose="020B0604020202020204" pitchFamily="34" charset="0"/>
              <a:buChar char="•"/>
            </a:pPr>
            <a:r>
              <a:rPr lang="pt-BR" dirty="0">
                <a:latin typeface="Helvetica" panose="020B0604020202020204" pitchFamily="34" charset="0"/>
                <a:ea typeface="Times New Roman" panose="02020603050405020304" pitchFamily="18" charset="0"/>
                <a:cs typeface="Times New Roman" panose="02020603050405020304" pitchFamily="18" charset="0"/>
              </a:rPr>
              <a:t>Foi realizada a análise da infraestrutura de pesquisa no Brasil por áreas e grandes áreas do conhecimento com base no repositório de informações para laboratórios científicos do MCTI, Plataforma Nacional de Infraestrutura de Pesquisa – MCTI, PNIPE;</a:t>
            </a:r>
          </a:p>
          <a:p>
            <a:pPr marL="285750" indent="-285750" algn="just" fontAlgn="base">
              <a:lnSpc>
                <a:spcPct val="107000"/>
              </a:lnSpc>
              <a:spcAft>
                <a:spcPts val="600"/>
              </a:spcAft>
              <a:buFont typeface="Arial" panose="020B0604020202020204" pitchFamily="34" charset="0"/>
              <a:buChar char="•"/>
            </a:pPr>
            <a:r>
              <a:rPr lang="pt-BR" dirty="0">
                <a:latin typeface="Helvetica" panose="020B0604020202020204" pitchFamily="34" charset="0"/>
                <a:ea typeface="Times New Roman" panose="02020603050405020304" pitchFamily="18" charset="0"/>
                <a:cs typeface="Times New Roman" panose="02020603050405020304" pitchFamily="18" charset="0"/>
              </a:rPr>
              <a:t>Nele se encontram mapeadas grande parte das instalações laboratoriais de pesquisa das Instituições Científicas, Tecnológicas e de Inovação sediadas no Brasil que desenvolvam atividades de P&amp;D por meio de suas instalações;</a:t>
            </a:r>
          </a:p>
          <a:p>
            <a:pPr marL="285750" indent="-285750" algn="just" fontAlgn="base">
              <a:lnSpc>
                <a:spcPct val="107000"/>
              </a:lnSpc>
              <a:spcAft>
                <a:spcPts val="600"/>
              </a:spcAft>
              <a:buFont typeface="Arial" panose="020B0604020202020204" pitchFamily="34" charset="0"/>
              <a:buChar char="•"/>
            </a:pPr>
            <a:r>
              <a:rPr lang="pt-BR" dirty="0">
                <a:latin typeface="Helvetica" panose="020B0604020202020204" pitchFamily="34" charset="0"/>
                <a:ea typeface="Times New Roman" panose="02020603050405020304" pitchFamily="18" charset="0"/>
                <a:cs typeface="Times New Roman" panose="02020603050405020304" pitchFamily="18" charset="0"/>
              </a:rPr>
              <a:t>Ao avaliar as informações sobre as infraestruturas de pesquisa existentes na base, optou-se por capturar em busca avançada um a um com nome, a localização e as áreas de atuação de cada laboratório cadastrado por unidade da federação.</a:t>
            </a:r>
          </a:p>
        </p:txBody>
      </p:sp>
      <p:pic>
        <p:nvPicPr>
          <p:cNvPr id="3" name="Imagem 2"/>
          <p:cNvPicPr>
            <a:picLocks noChangeAspect="1"/>
          </p:cNvPicPr>
          <p:nvPr/>
        </p:nvPicPr>
        <p:blipFill>
          <a:blip r:embed="rId2"/>
          <a:stretch>
            <a:fillRect/>
          </a:stretch>
        </p:blipFill>
        <p:spPr>
          <a:xfrm>
            <a:off x="7169866" y="39801"/>
            <a:ext cx="2052814" cy="496285"/>
          </a:xfrm>
          <a:prstGeom prst="rect">
            <a:avLst/>
          </a:prstGeom>
        </p:spPr>
      </p:pic>
    </p:spTree>
    <p:extLst>
      <p:ext uri="{BB962C8B-B14F-4D97-AF65-F5344CB8AC3E}">
        <p14:creationId xmlns:p14="http://schemas.microsoft.com/office/powerpoint/2010/main" val="619380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707967" y="551429"/>
            <a:ext cx="9159240" cy="5347874"/>
          </a:xfrm>
          <a:prstGeom prst="rect">
            <a:avLst/>
          </a:prstGeom>
        </p:spPr>
        <p:txBody>
          <a:bodyPr wrap="square">
            <a:spAutoFit/>
          </a:bodyPr>
          <a:lstStyle/>
          <a:p>
            <a:pPr algn="just" fontAlgn="base">
              <a:lnSpc>
                <a:spcPct val="107000"/>
              </a:lnSpc>
              <a:spcAft>
                <a:spcPts val="600"/>
              </a:spcAft>
            </a:pPr>
            <a:r>
              <a:rPr lang="pt-BR" b="1" dirty="0">
                <a:solidFill>
                  <a:srgbClr val="6964B6"/>
                </a:solidFill>
                <a:latin typeface="Times New Roman" panose="02020603050405020304" pitchFamily="18" charset="0"/>
                <a:ea typeface="Times New Roman" panose="02020603050405020304" pitchFamily="18" charset="0"/>
                <a:cs typeface="Times New Roman" panose="02020603050405020304" pitchFamily="18" charset="0"/>
              </a:rPr>
              <a:t>CONCEITO UTILIZADO DE INFRAESTRUTURA DE PESQUISA</a:t>
            </a:r>
          </a:p>
          <a:p>
            <a:pPr algn="just" fontAlgn="base">
              <a:lnSpc>
                <a:spcPct val="107000"/>
              </a:lnSpc>
              <a:spcAft>
                <a:spcPts val="600"/>
              </a:spcAft>
            </a:pPr>
            <a:endParaRPr lang="pt-BR" b="1" dirty="0">
              <a:solidFill>
                <a:srgbClr val="6964B6"/>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fontAlgn="base">
              <a:spcAft>
                <a:spcPts val="600"/>
              </a:spcAft>
              <a:buFont typeface="Arial" panose="020B0604020202020204" pitchFamily="34" charset="0"/>
              <a:buChar char="•"/>
            </a:pPr>
            <a:r>
              <a:rPr lang="pt-BR" sz="1600" dirty="0"/>
              <a:t>Instalações físicas ou virtuais que fornecem à comunidade científica insumos, equipamentos e serviços para realizar atividades de pesquisa e desenvolvimento experimental (P&amp;D) e fomentar a inovação, tipificados em: </a:t>
            </a:r>
          </a:p>
          <a:p>
            <a:pPr marL="857250" lvl="1" indent="-400050" algn="just" fontAlgn="base">
              <a:buAutoNum type="romanLcParenBoth"/>
            </a:pPr>
            <a:r>
              <a:rPr lang="pt-BR" sz="1600" dirty="0"/>
              <a:t>instalações físicas com equipamentos e instrumentos utilizados nas atividades de P&amp;D; </a:t>
            </a:r>
          </a:p>
          <a:p>
            <a:pPr marL="857250" lvl="1" indent="-400050" algn="just" fontAlgn="base">
              <a:buAutoNum type="romanLcParenBoth"/>
            </a:pPr>
            <a:r>
              <a:rPr lang="pt-BR" sz="1600" dirty="0"/>
              <a:t>recursos de conhecimento, coleções, arquivos, base de dados, utilizados em pesquisas científicas; </a:t>
            </a:r>
          </a:p>
          <a:p>
            <a:pPr marL="857250" lvl="1" indent="-400050" algn="just" fontAlgn="base">
              <a:buAutoNum type="romanLcParenBoth"/>
            </a:pPr>
            <a:r>
              <a:rPr lang="pt-BR" sz="1600" dirty="0"/>
              <a:t>recursos de tecnologia da informação e comunicação, tais como grids, redes de alto desempenho e softwares específicos; e </a:t>
            </a:r>
          </a:p>
          <a:p>
            <a:pPr marL="857250" lvl="1" indent="-400050" algn="just" fontAlgn="base">
              <a:buAutoNum type="romanLcParenBoth"/>
            </a:pPr>
            <a:r>
              <a:rPr lang="pt-BR" sz="1600" dirty="0"/>
              <a:t>outra infraestrutura de natureza singular utilizada para viabilizar as atividades de P&amp;D;</a:t>
            </a:r>
          </a:p>
          <a:p>
            <a:pPr marL="285750" indent="-285750" algn="just" fontAlgn="base">
              <a:buFont typeface="Arial" panose="020B0604020202020204" pitchFamily="34" charset="0"/>
              <a:buChar char="•"/>
            </a:pPr>
            <a:endParaRPr lang="pt-BR" sz="1600" dirty="0"/>
          </a:p>
          <a:p>
            <a:pPr marL="285750" indent="-285750" algn="just" fontAlgn="base">
              <a:buFont typeface="Arial" panose="020B0604020202020204" pitchFamily="34" charset="0"/>
              <a:buChar char="•"/>
            </a:pPr>
            <a:r>
              <a:rPr lang="pt-BR" sz="1600" dirty="0"/>
              <a:t>Exemplos de infraestruturas de pesquisa, identificados na base e utilizados na pesquisa: instalações de vários portes, laboratórios, plantas piloto, biotérios, salas limpas, redes de informática de alto desempenho, bases de dados, coleções, observatórios, telescópios, navios de pesquisa, reservas e estações experimentais, e outras mais específicas;</a:t>
            </a:r>
          </a:p>
          <a:p>
            <a:pPr marL="285750" indent="-285750" algn="just" fontAlgn="base">
              <a:buFont typeface="Arial" panose="020B0604020202020204" pitchFamily="34" charset="0"/>
              <a:buChar char="•"/>
            </a:pPr>
            <a:endParaRPr lang="pt-BR" sz="1600" dirty="0"/>
          </a:p>
          <a:p>
            <a:pPr marL="285750" indent="-285750" algn="just" fontAlgn="base">
              <a:buFont typeface="Arial" panose="020B0604020202020204" pitchFamily="34" charset="0"/>
              <a:buChar char="•"/>
            </a:pPr>
            <a:r>
              <a:rPr lang="pt-BR" sz="1600" dirty="0"/>
              <a:t>Muitas das infraestruturas estão estruturadas em um “</a:t>
            </a:r>
            <a:r>
              <a:rPr lang="pt-BR" sz="1600" dirty="0" err="1"/>
              <a:t>mix</a:t>
            </a:r>
            <a:r>
              <a:rPr lang="pt-BR" sz="1600" dirty="0"/>
              <a:t>”, com diversos tipos citados, podendo ter como fim a pesquisa de desenvolvimento, a prestação de serviços, ou suporte de ensino, uma vez que a múltipla atuação aos três propósitos é regra mais frequente. </a:t>
            </a:r>
          </a:p>
        </p:txBody>
      </p:sp>
      <p:pic>
        <p:nvPicPr>
          <p:cNvPr id="3" name="Imagem 2"/>
          <p:cNvPicPr>
            <a:picLocks noChangeAspect="1"/>
          </p:cNvPicPr>
          <p:nvPr/>
        </p:nvPicPr>
        <p:blipFill>
          <a:blip r:embed="rId2"/>
          <a:stretch>
            <a:fillRect/>
          </a:stretch>
        </p:blipFill>
        <p:spPr>
          <a:xfrm>
            <a:off x="7169866" y="39801"/>
            <a:ext cx="2052814" cy="496285"/>
          </a:xfrm>
          <a:prstGeom prst="rect">
            <a:avLst/>
          </a:prstGeom>
        </p:spPr>
      </p:pic>
    </p:spTree>
    <p:extLst>
      <p:ext uri="{BB962C8B-B14F-4D97-AF65-F5344CB8AC3E}">
        <p14:creationId xmlns:p14="http://schemas.microsoft.com/office/powerpoint/2010/main" val="42261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1065415" y="967062"/>
            <a:ext cx="8219901" cy="4549194"/>
          </a:xfrm>
          <a:prstGeom prst="rect">
            <a:avLst/>
          </a:prstGeom>
        </p:spPr>
        <p:txBody>
          <a:bodyPr wrap="square">
            <a:spAutoFit/>
          </a:bodyPr>
          <a:lstStyle/>
          <a:p>
            <a:pPr algn="just" fontAlgn="base">
              <a:lnSpc>
                <a:spcPct val="107000"/>
              </a:lnSpc>
              <a:spcAft>
                <a:spcPts val="600"/>
              </a:spcAft>
            </a:pPr>
            <a:r>
              <a:rPr lang="pt-BR" b="1" dirty="0">
                <a:solidFill>
                  <a:srgbClr val="6964B6"/>
                </a:solidFill>
                <a:latin typeface="Times New Roman" panose="02020603050405020304" pitchFamily="18" charset="0"/>
                <a:ea typeface="Times New Roman" panose="02020603050405020304" pitchFamily="18" charset="0"/>
                <a:cs typeface="Times New Roman" panose="02020603050405020304" pitchFamily="18" charset="0"/>
              </a:rPr>
              <a:t>CLASSIFICAÇÃO </a:t>
            </a:r>
          </a:p>
          <a:p>
            <a:pPr marL="285750" indent="-285750" algn="just" fontAlgn="base">
              <a:lnSpc>
                <a:spcPct val="107000"/>
              </a:lnSpc>
              <a:spcAft>
                <a:spcPts val="600"/>
              </a:spcAft>
              <a:buFont typeface="Arial" panose="020B0604020202020204" pitchFamily="34" charset="0"/>
              <a:buChar char="•"/>
            </a:pPr>
            <a:endParaRPr lang="pt-BR" dirty="0">
              <a:latin typeface="Helvetica" panose="020B0604020202020204" pitchFamily="34" charset="0"/>
              <a:ea typeface="Times New Roman" panose="02020603050405020304" pitchFamily="18" charset="0"/>
              <a:cs typeface="Times New Roman" panose="02020603050405020304" pitchFamily="18" charset="0"/>
            </a:endParaRPr>
          </a:p>
          <a:p>
            <a:pPr marL="285750" indent="-285750" algn="just" fontAlgn="base">
              <a:lnSpc>
                <a:spcPct val="107000"/>
              </a:lnSpc>
              <a:spcAft>
                <a:spcPts val="600"/>
              </a:spcAft>
              <a:buFont typeface="Arial" panose="020B0604020202020204" pitchFamily="34" charset="0"/>
              <a:buChar char="•"/>
            </a:pPr>
            <a:r>
              <a:rPr lang="pt-BR" dirty="0">
                <a:latin typeface="Helvetica" panose="020B0604020202020204" pitchFamily="34" charset="0"/>
                <a:ea typeface="Times New Roman" panose="02020603050405020304" pitchFamily="18" charset="0"/>
                <a:cs typeface="Times New Roman" panose="02020603050405020304" pitchFamily="18" charset="0"/>
              </a:rPr>
              <a:t>Para a normalização comparativa da atuação dos diversos laboratórios, foi utilizada a classificação de “Áreas do Conhecimento” do Conselho Nacional de Desenvolvimento Científico e Tecnológico (CNPq) e da Coordenação de Aperfeiçoamento de Pessoal de Nível Superior – (CAPES);</a:t>
            </a:r>
          </a:p>
          <a:p>
            <a:pPr marL="285750" indent="-285750" algn="just" fontAlgn="base">
              <a:lnSpc>
                <a:spcPct val="107000"/>
              </a:lnSpc>
              <a:spcAft>
                <a:spcPts val="600"/>
              </a:spcAft>
              <a:buFont typeface="Arial" panose="020B0604020202020204" pitchFamily="34" charset="0"/>
              <a:buChar char="•"/>
            </a:pPr>
            <a:r>
              <a:rPr lang="pt-BR" dirty="0">
                <a:latin typeface="Helvetica" panose="020B0604020202020204" pitchFamily="34" charset="0"/>
                <a:ea typeface="Times New Roman" panose="02020603050405020304" pitchFamily="18" charset="0"/>
                <a:cs typeface="Times New Roman" panose="02020603050405020304" pitchFamily="18" charset="0"/>
              </a:rPr>
              <a:t>A classificação das Áreas do Conhecimento – CNPq/CAPES apresenta uma hierarquização em quatro níveis, que vão do mais geral aos mais específicos, abrangendo 08 grandes áreas, 76 áreas e centenas de subáreas do conhecimento. </a:t>
            </a:r>
          </a:p>
          <a:p>
            <a:pPr marL="285750" indent="-285750" algn="just" fontAlgn="base">
              <a:lnSpc>
                <a:spcPct val="107000"/>
              </a:lnSpc>
              <a:spcAft>
                <a:spcPts val="600"/>
              </a:spcAft>
              <a:buFont typeface="Arial" panose="020B0604020202020204" pitchFamily="34" charset="0"/>
              <a:buChar char="•"/>
            </a:pPr>
            <a:r>
              <a:rPr lang="pt-BR" dirty="0">
                <a:latin typeface="Helvetica" panose="020B0604020202020204" pitchFamily="34" charset="0"/>
                <a:ea typeface="Times New Roman" panose="02020603050405020304" pitchFamily="18" charset="0"/>
                <a:cs typeface="Times New Roman" panose="02020603050405020304" pitchFamily="18" charset="0"/>
              </a:rPr>
              <a:t>Apenas foram utilizadas para associação e classificação dos laboratórios por área de atuação e grande área, ou seja, níveis 1 e 2, servindo os demais 2 </a:t>
            </a:r>
            <a:r>
              <a:rPr lang="pt-BR" dirty="0" err="1">
                <a:latin typeface="Helvetica" panose="020B0604020202020204" pitchFamily="34" charset="0"/>
                <a:ea typeface="Times New Roman" panose="02020603050405020304" pitchFamily="18" charset="0"/>
                <a:cs typeface="Times New Roman" panose="02020603050405020304" pitchFamily="18" charset="0"/>
              </a:rPr>
              <a:t>subníveis</a:t>
            </a:r>
            <a:r>
              <a:rPr lang="pt-BR" dirty="0">
                <a:latin typeface="Helvetica" panose="020B0604020202020204" pitchFamily="34" charset="0"/>
                <a:ea typeface="Times New Roman" panose="02020603050405020304" pitchFamily="18" charset="0"/>
                <a:cs typeface="Times New Roman" panose="02020603050405020304" pitchFamily="18" charset="0"/>
              </a:rPr>
              <a:t> para consulta e orientação de associação em áreas dos níveis mais abrangentes.</a:t>
            </a:r>
          </a:p>
        </p:txBody>
      </p:sp>
      <p:pic>
        <p:nvPicPr>
          <p:cNvPr id="3" name="Imagem 2"/>
          <p:cNvPicPr>
            <a:picLocks noChangeAspect="1"/>
          </p:cNvPicPr>
          <p:nvPr/>
        </p:nvPicPr>
        <p:blipFill>
          <a:blip r:embed="rId2"/>
          <a:stretch>
            <a:fillRect/>
          </a:stretch>
        </p:blipFill>
        <p:spPr>
          <a:xfrm>
            <a:off x="7169866" y="39801"/>
            <a:ext cx="2052814" cy="496285"/>
          </a:xfrm>
          <a:prstGeom prst="rect">
            <a:avLst/>
          </a:prstGeom>
        </p:spPr>
      </p:pic>
    </p:spTree>
    <p:extLst>
      <p:ext uri="{BB962C8B-B14F-4D97-AF65-F5344CB8AC3E}">
        <p14:creationId xmlns:p14="http://schemas.microsoft.com/office/powerpoint/2010/main" val="4284118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1065415" y="967062"/>
            <a:ext cx="8219901" cy="3956468"/>
          </a:xfrm>
          <a:prstGeom prst="rect">
            <a:avLst/>
          </a:prstGeom>
        </p:spPr>
        <p:txBody>
          <a:bodyPr wrap="square">
            <a:spAutoFit/>
          </a:bodyPr>
          <a:lstStyle/>
          <a:p>
            <a:pPr algn="just" fontAlgn="base">
              <a:lnSpc>
                <a:spcPct val="107000"/>
              </a:lnSpc>
              <a:spcAft>
                <a:spcPts val="600"/>
              </a:spcAft>
            </a:pPr>
            <a:r>
              <a:rPr lang="pt-BR" b="1" dirty="0">
                <a:solidFill>
                  <a:srgbClr val="6964B6"/>
                </a:solidFill>
                <a:latin typeface="Times New Roman" panose="02020603050405020304" pitchFamily="18" charset="0"/>
                <a:ea typeface="Times New Roman" panose="02020603050405020304" pitchFamily="18" charset="0"/>
                <a:cs typeface="Times New Roman" panose="02020603050405020304" pitchFamily="18" charset="0"/>
              </a:rPr>
              <a:t>PREPARO DOS DADOS</a:t>
            </a:r>
          </a:p>
          <a:p>
            <a:pPr marL="285750" indent="-285750" algn="just" fontAlgn="base">
              <a:lnSpc>
                <a:spcPct val="107000"/>
              </a:lnSpc>
              <a:spcAft>
                <a:spcPts val="600"/>
              </a:spcAft>
              <a:buFont typeface="Arial" panose="020B0604020202020204" pitchFamily="34" charset="0"/>
              <a:buChar char="•"/>
            </a:pPr>
            <a:endParaRPr lang="pt-BR" dirty="0">
              <a:latin typeface="Helvetica" panose="020B0604020202020204" pitchFamily="34" charset="0"/>
              <a:ea typeface="Times New Roman" panose="02020603050405020304" pitchFamily="18" charset="0"/>
              <a:cs typeface="Times New Roman" panose="02020603050405020304" pitchFamily="18" charset="0"/>
            </a:endParaRPr>
          </a:p>
          <a:p>
            <a:pPr marL="285750" indent="-285750" algn="just" fontAlgn="base">
              <a:lnSpc>
                <a:spcPct val="107000"/>
              </a:lnSpc>
              <a:spcAft>
                <a:spcPts val="600"/>
              </a:spcAft>
              <a:buFont typeface="Arial" panose="020B0604020202020204" pitchFamily="34" charset="0"/>
              <a:buChar char="•"/>
            </a:pPr>
            <a:r>
              <a:rPr lang="pt-BR" dirty="0">
                <a:latin typeface="Helvetica" panose="020B0604020202020204" pitchFamily="34" charset="0"/>
                <a:ea typeface="Times New Roman" panose="02020603050405020304" pitchFamily="18" charset="0"/>
                <a:cs typeface="Times New Roman" panose="02020603050405020304" pitchFamily="18" charset="0"/>
              </a:rPr>
              <a:t>Coletadas as extensivas informações de quase 3.700 unidades de infraestrutura de pesquisa; </a:t>
            </a:r>
          </a:p>
          <a:p>
            <a:pPr marL="285750" indent="-285750" algn="just" fontAlgn="base">
              <a:lnSpc>
                <a:spcPct val="107000"/>
              </a:lnSpc>
              <a:spcAft>
                <a:spcPts val="600"/>
              </a:spcAft>
              <a:buFont typeface="Arial" panose="020B0604020202020204" pitchFamily="34" charset="0"/>
              <a:buChar char="•"/>
            </a:pPr>
            <a:r>
              <a:rPr lang="pt-BR" dirty="0">
                <a:latin typeface="Helvetica" panose="020B0604020202020204" pitchFamily="34" charset="0"/>
                <a:ea typeface="Times New Roman" panose="02020603050405020304" pitchFamily="18" charset="0"/>
                <a:cs typeface="Times New Roman" panose="02020603050405020304" pitchFamily="18" charset="0"/>
              </a:rPr>
              <a:t>As áreas de atuação foram normalizadas para termos simples, uma vez que a base é livre para o preenchimento de informações relativas à “área de atuação”, e permite o cadastro de qualquer número de áreas, capturando a grande diversidade nas atribuições;</a:t>
            </a:r>
          </a:p>
          <a:p>
            <a:pPr marL="285750" indent="-285750" algn="just" fontAlgn="base">
              <a:lnSpc>
                <a:spcPct val="107000"/>
              </a:lnSpc>
              <a:spcAft>
                <a:spcPts val="600"/>
              </a:spcAft>
              <a:buFont typeface="Arial" panose="020B0604020202020204" pitchFamily="34" charset="0"/>
              <a:buChar char="•"/>
            </a:pPr>
            <a:r>
              <a:rPr lang="pt-BR" dirty="0">
                <a:latin typeface="Helvetica" panose="020B0604020202020204" pitchFamily="34" charset="0"/>
                <a:ea typeface="Times New Roman" panose="02020603050405020304" pitchFamily="18" charset="0"/>
                <a:cs typeface="Times New Roman" panose="02020603050405020304" pitchFamily="18" charset="0"/>
              </a:rPr>
              <a:t>Foram simplificados das </a:t>
            </a:r>
            <a:r>
              <a:rPr lang="pt-BR" dirty="0"/>
              <a:t>infraestruturas de pesquisa a </a:t>
            </a:r>
            <a:r>
              <a:rPr lang="pt-BR" dirty="0">
                <a:latin typeface="Helvetica" panose="020B0604020202020204" pitchFamily="34" charset="0"/>
                <a:ea typeface="Times New Roman" panose="02020603050405020304" pitchFamily="18" charset="0"/>
                <a:cs typeface="Times New Roman" panose="02020603050405020304" pitchFamily="18" charset="0"/>
              </a:rPr>
              <a:t>“área de atuação” em 1935 termos, associados a 74 “áreas do conhecimento” da classificação CNPq/CAPES e que por sua vez são organizadas nas 8 Grandes Áreas do conhecimento.</a:t>
            </a:r>
          </a:p>
        </p:txBody>
      </p:sp>
      <p:pic>
        <p:nvPicPr>
          <p:cNvPr id="3" name="Imagem 2"/>
          <p:cNvPicPr>
            <a:picLocks noChangeAspect="1"/>
          </p:cNvPicPr>
          <p:nvPr/>
        </p:nvPicPr>
        <p:blipFill>
          <a:blip r:embed="rId2"/>
          <a:stretch>
            <a:fillRect/>
          </a:stretch>
        </p:blipFill>
        <p:spPr>
          <a:xfrm>
            <a:off x="7169866" y="39801"/>
            <a:ext cx="2052814" cy="496285"/>
          </a:xfrm>
          <a:prstGeom prst="rect">
            <a:avLst/>
          </a:prstGeom>
        </p:spPr>
      </p:pic>
    </p:spTree>
    <p:extLst>
      <p:ext uri="{BB962C8B-B14F-4D97-AF65-F5344CB8AC3E}">
        <p14:creationId xmlns:p14="http://schemas.microsoft.com/office/powerpoint/2010/main" val="19582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áfico 3"/>
          <p:cNvGraphicFramePr>
            <a:graphicFrameLocks/>
          </p:cNvGraphicFramePr>
          <p:nvPr>
            <p:extLst>
              <p:ext uri="{D42A27DB-BD31-4B8C-83A1-F6EECF244321}">
                <p14:modId xmlns:p14="http://schemas.microsoft.com/office/powerpoint/2010/main" val="106100685"/>
              </p:ext>
            </p:extLst>
          </p:nvPr>
        </p:nvGraphicFramePr>
        <p:xfrm>
          <a:off x="267179" y="388079"/>
          <a:ext cx="10118392" cy="628955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3677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Imagem 2"/>
          <p:cNvPicPr>
            <a:picLocks noChangeAspect="1"/>
          </p:cNvPicPr>
          <p:nvPr/>
        </p:nvPicPr>
        <p:blipFill>
          <a:blip r:embed="rId3"/>
          <a:stretch>
            <a:fillRect/>
          </a:stretch>
        </p:blipFill>
        <p:spPr>
          <a:xfrm>
            <a:off x="7169866" y="39801"/>
            <a:ext cx="2052814" cy="496285"/>
          </a:xfrm>
          <a:prstGeom prst="rect">
            <a:avLst/>
          </a:prstGeom>
        </p:spPr>
      </p:pic>
      <p:sp>
        <p:nvSpPr>
          <p:cNvPr id="6" name="CaixaDeTexto 5">
            <a:extLst>
              <a:ext uri="{FF2B5EF4-FFF2-40B4-BE49-F238E27FC236}">
                <a16:creationId xmlns:a16="http://schemas.microsoft.com/office/drawing/2014/main" id="{7D1A2C1B-BB08-46C7-DFBD-835E9A3B0421}"/>
              </a:ext>
            </a:extLst>
          </p:cNvPr>
          <p:cNvSpPr txBox="1"/>
          <p:nvPr/>
        </p:nvSpPr>
        <p:spPr>
          <a:xfrm>
            <a:off x="527363" y="536086"/>
            <a:ext cx="7082450" cy="707886"/>
          </a:xfrm>
          <a:prstGeom prst="rect">
            <a:avLst/>
          </a:prstGeom>
          <a:noFill/>
        </p:spPr>
        <p:txBody>
          <a:bodyPr wrap="square">
            <a:spAutoFit/>
          </a:bodyPr>
          <a:lstStyle/>
          <a:p>
            <a:pPr algn="ctr" rtl="0">
              <a:defRPr sz="1400" b="1" i="0" u="none" strike="noStrike" kern="1200" cap="all" spc="50" baseline="0">
                <a:solidFill>
                  <a:srgbClr val="6964B6"/>
                </a:solidFill>
                <a:latin typeface="+mn-lt"/>
                <a:ea typeface="+mn-ea"/>
                <a:cs typeface="+mn-cs"/>
              </a:defRPr>
            </a:pPr>
            <a:r>
              <a:rPr lang="pt-BR" sz="2000" b="1" noProof="0" dirty="0">
                <a:solidFill>
                  <a:srgbClr val="6964B6"/>
                </a:solidFill>
              </a:rPr>
              <a:t>Infraestrutura de Pesquisa Brasileira - PNIPE</a:t>
            </a:r>
          </a:p>
          <a:p>
            <a:pPr algn="ctr">
              <a:defRPr sz="1400" b="1" i="0" u="none" strike="noStrike" kern="1200" cap="all" spc="50" baseline="0">
                <a:solidFill>
                  <a:srgbClr val="6964B6"/>
                </a:solidFill>
                <a:latin typeface="+mn-lt"/>
                <a:ea typeface="+mn-ea"/>
                <a:cs typeface="+mn-cs"/>
              </a:defRPr>
            </a:pPr>
            <a:r>
              <a:rPr lang="pt-BR" sz="2000" b="1" noProof="0" dirty="0">
                <a:solidFill>
                  <a:srgbClr val="6964B6"/>
                </a:solidFill>
              </a:rPr>
              <a:t>Grade Área do Conhecimento – </a:t>
            </a:r>
            <a:r>
              <a:rPr lang="pt-BR" sz="2000" b="1" cap="all" spc="50" dirty="0">
                <a:solidFill>
                  <a:srgbClr val="6964B6"/>
                </a:solidFill>
              </a:rPr>
              <a:t>Sergipe</a:t>
            </a:r>
            <a:endParaRPr lang="pt-BR" sz="2000" b="1" noProof="0" dirty="0">
              <a:solidFill>
                <a:srgbClr val="FF0000"/>
              </a:solidFill>
            </a:endParaRPr>
          </a:p>
        </p:txBody>
      </p:sp>
      <p:graphicFrame>
        <p:nvGraphicFramePr>
          <p:cNvPr id="5" name="Gráfico 4"/>
          <p:cNvGraphicFramePr>
            <a:graphicFrameLocks/>
          </p:cNvGraphicFramePr>
          <p:nvPr>
            <p:extLst>
              <p:ext uri="{D42A27DB-BD31-4B8C-83A1-F6EECF244321}">
                <p14:modId xmlns:p14="http://schemas.microsoft.com/office/powerpoint/2010/main" val="1169735499"/>
              </p:ext>
            </p:extLst>
          </p:nvPr>
        </p:nvGraphicFramePr>
        <p:xfrm>
          <a:off x="690281" y="1243972"/>
          <a:ext cx="8740589" cy="521061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38780301"/>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Imagem 2"/>
          <p:cNvPicPr>
            <a:picLocks noChangeAspect="1"/>
          </p:cNvPicPr>
          <p:nvPr/>
        </p:nvPicPr>
        <p:blipFill>
          <a:blip r:embed="rId3"/>
          <a:stretch>
            <a:fillRect/>
          </a:stretch>
        </p:blipFill>
        <p:spPr>
          <a:xfrm>
            <a:off x="7169866" y="39801"/>
            <a:ext cx="2052814" cy="496285"/>
          </a:xfrm>
          <a:prstGeom prst="rect">
            <a:avLst/>
          </a:prstGeom>
        </p:spPr>
      </p:pic>
      <p:sp>
        <p:nvSpPr>
          <p:cNvPr id="6" name="CaixaDeTexto 5">
            <a:extLst>
              <a:ext uri="{FF2B5EF4-FFF2-40B4-BE49-F238E27FC236}">
                <a16:creationId xmlns:a16="http://schemas.microsoft.com/office/drawing/2014/main" id="{7D1A2C1B-BB08-46C7-DFBD-835E9A3B0421}"/>
              </a:ext>
            </a:extLst>
          </p:cNvPr>
          <p:cNvSpPr txBox="1"/>
          <p:nvPr/>
        </p:nvSpPr>
        <p:spPr>
          <a:xfrm>
            <a:off x="595618" y="536086"/>
            <a:ext cx="8295463" cy="707886"/>
          </a:xfrm>
          <a:prstGeom prst="rect">
            <a:avLst/>
          </a:prstGeom>
          <a:noFill/>
        </p:spPr>
        <p:txBody>
          <a:bodyPr wrap="square">
            <a:spAutoFit/>
          </a:bodyPr>
          <a:lstStyle/>
          <a:p>
            <a:pPr algn="ctr" rtl="0">
              <a:defRPr sz="1400" b="1" i="0" u="none" strike="noStrike" kern="1200" cap="all" spc="50" baseline="0">
                <a:solidFill>
                  <a:srgbClr val="6964B6"/>
                </a:solidFill>
                <a:latin typeface="+mn-lt"/>
                <a:ea typeface="+mn-ea"/>
                <a:cs typeface="+mn-cs"/>
              </a:defRPr>
            </a:pPr>
            <a:r>
              <a:rPr lang="pt-BR" sz="2000" b="1" noProof="0" dirty="0">
                <a:solidFill>
                  <a:srgbClr val="6964B6"/>
                </a:solidFill>
              </a:rPr>
              <a:t>INFRAESTRUTURA</a:t>
            </a:r>
            <a:r>
              <a:rPr lang="pt-BR" sz="2000" b="1" baseline="0" noProof="0" dirty="0">
                <a:solidFill>
                  <a:srgbClr val="6964B6"/>
                </a:solidFill>
              </a:rPr>
              <a:t> DE PESQUISA BRASILEIRA</a:t>
            </a:r>
            <a:r>
              <a:rPr lang="pt-BR" sz="2000" b="1" noProof="0" dirty="0">
                <a:solidFill>
                  <a:srgbClr val="6964B6"/>
                </a:solidFill>
              </a:rPr>
              <a:t> – </a:t>
            </a:r>
            <a:r>
              <a:rPr lang="pt-BR" sz="2000" b="1" noProof="0" dirty="0" err="1">
                <a:solidFill>
                  <a:srgbClr val="6964B6"/>
                </a:solidFill>
              </a:rPr>
              <a:t>pnipe</a:t>
            </a:r>
            <a:r>
              <a:rPr lang="pt-BR" sz="2000" b="1" noProof="0" dirty="0">
                <a:solidFill>
                  <a:srgbClr val="6964B6"/>
                </a:solidFill>
              </a:rPr>
              <a:t> </a:t>
            </a:r>
          </a:p>
          <a:p>
            <a:pPr algn="ctr">
              <a:defRPr sz="1400" b="1" i="0" u="none" strike="noStrike" kern="1200" cap="all" spc="50" baseline="0">
                <a:solidFill>
                  <a:srgbClr val="6964B6"/>
                </a:solidFill>
                <a:latin typeface="+mn-lt"/>
                <a:ea typeface="+mn-ea"/>
                <a:cs typeface="+mn-cs"/>
              </a:defRPr>
            </a:pPr>
            <a:r>
              <a:rPr lang="pt-BR" sz="2000" b="1" noProof="0" dirty="0">
                <a:solidFill>
                  <a:srgbClr val="6964B6"/>
                </a:solidFill>
              </a:rPr>
              <a:t>atuação por Grande Área do Conhecimento </a:t>
            </a:r>
            <a:r>
              <a:rPr lang="pt-BR" sz="2000" b="1" dirty="0">
                <a:solidFill>
                  <a:srgbClr val="6964B6"/>
                </a:solidFill>
              </a:rPr>
              <a:t>– </a:t>
            </a:r>
            <a:r>
              <a:rPr lang="pt-BR" sz="2000" b="1" cap="all" spc="50" dirty="0">
                <a:solidFill>
                  <a:srgbClr val="6964B6"/>
                </a:solidFill>
              </a:rPr>
              <a:t>Sergipe</a:t>
            </a:r>
            <a:endParaRPr lang="pt-BR" sz="2000" b="1" noProof="0" dirty="0">
              <a:solidFill>
                <a:srgbClr val="6964B6"/>
              </a:solidFill>
            </a:endParaRPr>
          </a:p>
        </p:txBody>
      </p:sp>
      <p:graphicFrame>
        <p:nvGraphicFramePr>
          <p:cNvPr id="7" name="Gráfico 6"/>
          <p:cNvGraphicFramePr>
            <a:graphicFrameLocks/>
          </p:cNvGraphicFramePr>
          <p:nvPr>
            <p:extLst>
              <p:ext uri="{D42A27DB-BD31-4B8C-83A1-F6EECF244321}">
                <p14:modId xmlns:p14="http://schemas.microsoft.com/office/powerpoint/2010/main" val="3942184301"/>
              </p:ext>
            </p:extLst>
          </p:nvPr>
        </p:nvGraphicFramePr>
        <p:xfrm>
          <a:off x="313765" y="1443317"/>
          <a:ext cx="10085294" cy="497541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00588498"/>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Facetado">
  <a:themeElements>
    <a:clrScheme name="Violeta">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Facetado">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do">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Override1.xml><?xml version="1.0" encoding="utf-8"?>
<a:themeOverride xmlns:a="http://schemas.openxmlformats.org/drawingml/2006/main">
  <a:clrScheme name="Violeta">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themeOverride>
</file>

<file path=ppt/theme/themeOverride10.xml><?xml version="1.0" encoding="utf-8"?>
<a:themeOverride xmlns:a="http://schemas.openxmlformats.org/drawingml/2006/main">
  <a:clrScheme name="Violeta">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themeOverride>
</file>

<file path=ppt/theme/themeOverride11.xml><?xml version="1.0" encoding="utf-8"?>
<a:themeOverride xmlns:a="http://schemas.openxmlformats.org/drawingml/2006/main">
  <a:clrScheme name="Violeta">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themeOverride>
</file>

<file path=ppt/theme/themeOverride12.xml><?xml version="1.0" encoding="utf-8"?>
<a:themeOverride xmlns:a="http://schemas.openxmlformats.org/drawingml/2006/main">
  <a:clrScheme name="Violeta">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themeOverride>
</file>

<file path=ppt/theme/themeOverride13.xml><?xml version="1.0" encoding="utf-8"?>
<a:themeOverride xmlns:a="http://schemas.openxmlformats.org/drawingml/2006/main">
  <a:clrScheme name="Violeta">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themeOverride>
</file>

<file path=ppt/theme/themeOverride14.xml><?xml version="1.0" encoding="utf-8"?>
<a:themeOverride xmlns:a="http://schemas.openxmlformats.org/drawingml/2006/main">
  <a:clrScheme name="Violeta">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themeOverride>
</file>

<file path=ppt/theme/themeOverride15.xml><?xml version="1.0" encoding="utf-8"?>
<a:themeOverride xmlns:a="http://schemas.openxmlformats.org/drawingml/2006/main">
  <a:clrScheme name="Violeta">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themeOverride>
</file>

<file path=ppt/theme/themeOverride16.xml><?xml version="1.0" encoding="utf-8"?>
<a:themeOverride xmlns:a="http://schemas.openxmlformats.org/drawingml/2006/main">
  <a:clrScheme name="Violeta">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themeOverride>
</file>

<file path=ppt/theme/themeOverride17.xml><?xml version="1.0" encoding="utf-8"?>
<a:themeOverride xmlns:a="http://schemas.openxmlformats.org/drawingml/2006/main">
  <a:clrScheme name="Violeta">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themeOverride>
</file>

<file path=ppt/theme/themeOverride18.xml><?xml version="1.0" encoding="utf-8"?>
<a:themeOverride xmlns:a="http://schemas.openxmlformats.org/drawingml/2006/main">
  <a:clrScheme name="Violeta">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themeOverride>
</file>

<file path=ppt/theme/themeOverride2.xml><?xml version="1.0" encoding="utf-8"?>
<a:themeOverride xmlns:a="http://schemas.openxmlformats.org/drawingml/2006/main">
  <a:clrScheme name="Violeta">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themeOverride>
</file>

<file path=ppt/theme/themeOverride3.xml><?xml version="1.0" encoding="utf-8"?>
<a:themeOverride xmlns:a="http://schemas.openxmlformats.org/drawingml/2006/main">
  <a:clrScheme name="Violeta">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themeOverride>
</file>

<file path=ppt/theme/themeOverride4.xml><?xml version="1.0" encoding="utf-8"?>
<a:themeOverride xmlns:a="http://schemas.openxmlformats.org/drawingml/2006/main">
  <a:clrScheme name="Violeta">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themeOverride>
</file>

<file path=ppt/theme/themeOverride5.xml><?xml version="1.0" encoding="utf-8"?>
<a:themeOverride xmlns:a="http://schemas.openxmlformats.org/drawingml/2006/main">
  <a:clrScheme name="Violeta">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themeOverride>
</file>

<file path=ppt/theme/themeOverride6.xml><?xml version="1.0" encoding="utf-8"?>
<a:themeOverride xmlns:a="http://schemas.openxmlformats.org/drawingml/2006/main">
  <a:clrScheme name="Violeta">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themeOverride>
</file>

<file path=ppt/theme/themeOverride7.xml><?xml version="1.0" encoding="utf-8"?>
<a:themeOverride xmlns:a="http://schemas.openxmlformats.org/drawingml/2006/main">
  <a:clrScheme name="Violeta">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themeOverride>
</file>

<file path=ppt/theme/themeOverride8.xml><?xml version="1.0" encoding="utf-8"?>
<a:themeOverride xmlns:a="http://schemas.openxmlformats.org/drawingml/2006/main">
  <a:clrScheme name="Violeta">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themeOverride>
</file>

<file path=ppt/theme/themeOverride9.xml><?xml version="1.0" encoding="utf-8"?>
<a:themeOverride xmlns:a="http://schemas.openxmlformats.org/drawingml/2006/main">
  <a:clrScheme name="Violeta">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themeOverride>
</file>

<file path=docProps/app.xml><?xml version="1.0" encoding="utf-8"?>
<Properties xmlns="http://schemas.openxmlformats.org/officeDocument/2006/extended-properties" xmlns:vt="http://schemas.openxmlformats.org/officeDocument/2006/docPropsVTypes">
  <Template/>
  <TotalTime>11844</TotalTime>
  <Words>1314</Words>
  <Application>Microsoft Office PowerPoint</Application>
  <PresentationFormat>Widescreen</PresentationFormat>
  <Paragraphs>101</Paragraphs>
  <Slides>28</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28</vt:i4>
      </vt:variant>
    </vt:vector>
  </HeadingPairs>
  <TitlesOfParts>
    <vt:vector size="35" baseType="lpstr">
      <vt:lpstr>Arial</vt:lpstr>
      <vt:lpstr>Calibri</vt:lpstr>
      <vt:lpstr>Helvetica</vt:lpstr>
      <vt:lpstr>Times New Roman</vt:lpstr>
      <vt:lpstr>Trebuchet MS</vt:lpstr>
      <vt:lpstr>Wingdings 3</vt:lpstr>
      <vt:lpstr>Facetado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Thalyta Alessandra Rodrigues de Moura</dc:creator>
  <cp:lastModifiedBy>Simone Rosa Begotto Curvo</cp:lastModifiedBy>
  <cp:revision>96</cp:revision>
  <cp:lastPrinted>2023-10-24T21:57:06Z</cp:lastPrinted>
  <dcterms:created xsi:type="dcterms:W3CDTF">2023-10-03T14:54:53Z</dcterms:created>
  <dcterms:modified xsi:type="dcterms:W3CDTF">2025-04-01T19:45:11Z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efa4170-0d19-0005-0004-bc88714345d2_Enabled">
    <vt:lpwstr>true</vt:lpwstr>
  </property>
  <property fmtid="{D5CDD505-2E9C-101B-9397-08002B2CF9AE}" pid="3" name="MSIP_Label_defa4170-0d19-0005-0004-bc88714345d2_SetDate">
    <vt:lpwstr>2025-04-01T19:38:43Z</vt:lpwstr>
  </property>
  <property fmtid="{D5CDD505-2E9C-101B-9397-08002B2CF9AE}" pid="4" name="MSIP_Label_defa4170-0d19-0005-0004-bc88714345d2_Method">
    <vt:lpwstr>Standard</vt:lpwstr>
  </property>
  <property fmtid="{D5CDD505-2E9C-101B-9397-08002B2CF9AE}" pid="5" name="MSIP_Label_defa4170-0d19-0005-0004-bc88714345d2_Name">
    <vt:lpwstr>defa4170-0d19-0005-0004-bc88714345d2</vt:lpwstr>
  </property>
  <property fmtid="{D5CDD505-2E9C-101B-9397-08002B2CF9AE}" pid="6" name="MSIP_Label_defa4170-0d19-0005-0004-bc88714345d2_SiteId">
    <vt:lpwstr>bea6516b-68f0-4b48-8d01-bd769a13f065</vt:lpwstr>
  </property>
  <property fmtid="{D5CDD505-2E9C-101B-9397-08002B2CF9AE}" pid="7" name="MSIP_Label_defa4170-0d19-0005-0004-bc88714345d2_ActionId">
    <vt:lpwstr>2d1a0ac9-371e-4edf-9782-8ec4667ffbbe</vt:lpwstr>
  </property>
  <property fmtid="{D5CDD505-2E9C-101B-9397-08002B2CF9AE}" pid="8" name="MSIP_Label_defa4170-0d19-0005-0004-bc88714345d2_ContentBits">
    <vt:lpwstr>0</vt:lpwstr>
  </property>
  <property fmtid="{D5CDD505-2E9C-101B-9397-08002B2CF9AE}" pid="9" name="MSIP_Label_defa4170-0d19-0005-0004-bc88714345d2_Tag">
    <vt:lpwstr>10, 3, 0, 1</vt:lpwstr>
  </property>
</Properties>
</file>