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6.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9.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0.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2" r:id="rId1"/>
  </p:sldMasterIdLst>
  <p:sldIdLst>
    <p:sldId id="266" r:id="rId2"/>
    <p:sldId id="264" r:id="rId3"/>
    <p:sldId id="276" r:id="rId4"/>
    <p:sldId id="277" r:id="rId5"/>
    <p:sldId id="279" r:id="rId6"/>
    <p:sldId id="278" r:id="rId7"/>
    <p:sldId id="312" r:id="rId8"/>
    <p:sldId id="292" r:id="rId9"/>
    <p:sldId id="265" r:id="rId10"/>
    <p:sldId id="294" r:id="rId11"/>
    <p:sldId id="304" r:id="rId12"/>
    <p:sldId id="303" r:id="rId13"/>
    <p:sldId id="305" r:id="rId14"/>
    <p:sldId id="301" r:id="rId15"/>
    <p:sldId id="307" r:id="rId16"/>
    <p:sldId id="300" r:id="rId17"/>
    <p:sldId id="308" r:id="rId18"/>
    <p:sldId id="280" r:id="rId19"/>
    <p:sldId id="281"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997200"/>
    <a:srgbClr val="70309F"/>
    <a:srgbClr val="BF0100"/>
    <a:srgbClr val="34B050"/>
    <a:srgbClr val="6964B6"/>
    <a:srgbClr val="6762B4"/>
    <a:srgbClr val="34AF50"/>
    <a:srgbClr val="8381C3"/>
    <a:srgbClr val="6963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81" autoAdjust="0"/>
    <p:restoredTop sz="94118" autoAdjust="0"/>
  </p:normalViewPr>
  <p:slideViewPr>
    <p:cSldViewPr snapToGrid="0">
      <p:cViewPr varScale="1">
        <p:scale>
          <a:sx n="64" d="100"/>
          <a:sy n="64" d="100"/>
        </p:scale>
        <p:origin x="11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halyta.moura\AppData\Roaming\Microsoft\Excel\PNIPE%20&#225;rea%20do%20conhecimento%20(100%25)%20apresenta&#231;&#245;es%20em%20gr&#225;ficos%20(2)%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halyta.moura\AppData\Roaming\Microsoft\Excel\PNIPE%20&#225;rea%20do%20conhecimento%20(100%25)%20apresenta&#231;&#245;es%20em%20gr&#225;ficos%20(2)%20(version%201).xlsb"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thalyta.moura\AppData\Roaming\Microsoft\Excel\PNIPE%20&#225;rea%20do%20conhecimento%20(100%25)%20apresenta&#231;&#245;es%20em%20gr&#225;ficos%20(2)%20(version%201).xlsb" TargetMode="External"/><Relationship Id="rId2" Type="http://schemas.microsoft.com/office/2011/relationships/chartColorStyle" Target="colors25.xml"/><Relationship Id="rId1" Type="http://schemas.microsoft.com/office/2011/relationships/chartStyle" Target="style25.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lavio\AppData\Local\Microsoft\Windows\INetCache\IE\TNZZ3JWV\PNIPE_TARM_0809_-_Finalizada%5b1%5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thalyta.moura\AppData\Local\Microsoft\Windows\INetCache\IE\LP9HAJ4S\PNIPE%20invetario%20estados%20Roraima%20FFB%5b1%5d.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Laboratórios Brasileiros atuação por Grande Área do Conhecimento </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pt-BR"/>
        </a:p>
      </c:txPr>
    </c:title>
    <c:autoTitleDeleted val="0"/>
    <c:plotArea>
      <c:layout>
        <c:manualLayout>
          <c:layoutTarget val="inner"/>
          <c:xMode val="edge"/>
          <c:yMode val="edge"/>
          <c:x val="8.4860140338348267E-2"/>
          <c:y val="8.7931307358749322E-2"/>
          <c:w val="0.61314017616540983"/>
          <c:h val="0.75199593229563899"/>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t"/>
      <c:layout>
        <c:manualLayout>
          <c:xMode val="edge"/>
          <c:yMode val="edge"/>
          <c:x val="0.65653852778969923"/>
          <c:y val="7.4743065029558894E-2"/>
          <c:w val="0.32021908273701605"/>
          <c:h val="0.8462941995824875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rgbClr val="00B0F0"/>
              </a:solidFill>
              <a:ln w="9525" cap="flat" cmpd="sng" algn="ctr">
                <a:solidFill>
                  <a:schemeClr val="lt1">
                    <a:alpha val="50000"/>
                  </a:schemeClr>
                </a:solidFill>
                <a:round/>
              </a:ln>
              <a:effectLst/>
            </c:spPr>
            <c:extLst>
              <c:ext xmlns:c16="http://schemas.microsoft.com/office/drawing/2014/chart" uri="{C3380CC4-5D6E-409C-BE32-E72D297353CC}">
                <c16:uniqueId val="{00000009-1414-464C-870E-AC225C108253}"/>
              </c:ext>
            </c:extLst>
          </c:dPt>
          <c:dPt>
            <c:idx val="1"/>
            <c:invertIfNegative val="0"/>
            <c:bubble3D val="0"/>
            <c:spPr>
              <a:solidFill>
                <a:schemeClr val="accent4"/>
              </a:solidFill>
              <a:ln w="9525" cap="flat" cmpd="sng" algn="ctr">
                <a:solidFill>
                  <a:schemeClr val="lt1">
                    <a:alpha val="50000"/>
                  </a:schemeClr>
                </a:solidFill>
                <a:round/>
              </a:ln>
              <a:effectLst/>
            </c:spPr>
            <c:extLst>
              <c:ext xmlns:c16="http://schemas.microsoft.com/office/drawing/2014/chart" uri="{C3380CC4-5D6E-409C-BE32-E72D297353CC}">
                <c16:uniqueId val="{00000008-1414-464C-870E-AC225C108253}"/>
              </c:ext>
            </c:extLst>
          </c:dPt>
          <c:dPt>
            <c:idx val="2"/>
            <c:invertIfNegative val="0"/>
            <c:bubble3D val="0"/>
            <c:spPr>
              <a:solidFill>
                <a:srgbClr val="002060"/>
              </a:solidFill>
              <a:ln w="9525" cap="flat" cmpd="sng" algn="ctr">
                <a:solidFill>
                  <a:schemeClr val="lt1">
                    <a:alpha val="50000"/>
                  </a:schemeClr>
                </a:solidFill>
                <a:round/>
              </a:ln>
              <a:effectLst/>
            </c:spPr>
            <c:extLst>
              <c:ext xmlns:c16="http://schemas.microsoft.com/office/drawing/2014/chart" uri="{C3380CC4-5D6E-409C-BE32-E72D297353CC}">
                <c16:uniqueId val="{00000007-1414-464C-870E-AC225C108253}"/>
              </c:ext>
            </c:extLst>
          </c:dPt>
          <c:dPt>
            <c:idx val="3"/>
            <c:invertIfNegative val="0"/>
            <c:bubble3D val="0"/>
            <c:spPr>
              <a:solidFill>
                <a:srgbClr val="660033"/>
              </a:solidFill>
              <a:ln w="9525" cap="flat" cmpd="sng" algn="ctr">
                <a:solidFill>
                  <a:schemeClr val="lt1">
                    <a:alpha val="50000"/>
                  </a:schemeClr>
                </a:solidFill>
                <a:round/>
              </a:ln>
              <a:effectLst/>
            </c:spPr>
            <c:extLst>
              <c:ext xmlns:c16="http://schemas.microsoft.com/office/drawing/2014/chart" uri="{C3380CC4-5D6E-409C-BE32-E72D297353CC}">
                <c16:uniqueId val="{00000006-1414-464C-870E-AC225C108253}"/>
              </c:ext>
            </c:extLst>
          </c:dPt>
          <c:dPt>
            <c:idx val="4"/>
            <c:invertIfNegative val="0"/>
            <c:bubble3D val="0"/>
            <c:spPr>
              <a:solidFill>
                <a:srgbClr val="70309F"/>
              </a:solidFill>
              <a:ln w="9525" cap="flat" cmpd="sng" algn="ctr">
                <a:solidFill>
                  <a:schemeClr val="lt1">
                    <a:alpha val="50000"/>
                  </a:schemeClr>
                </a:solidFill>
                <a:round/>
              </a:ln>
              <a:effectLst/>
            </c:spPr>
            <c:extLst>
              <c:ext xmlns:c16="http://schemas.microsoft.com/office/drawing/2014/chart" uri="{C3380CC4-5D6E-409C-BE32-E72D297353CC}">
                <c16:uniqueId val="{00000005-1414-464C-870E-AC225C108253}"/>
              </c:ext>
            </c:extLst>
          </c:dPt>
          <c:dPt>
            <c:idx val="5"/>
            <c:invertIfNegative val="0"/>
            <c:bubble3D val="0"/>
            <c:spPr>
              <a:solidFill>
                <a:srgbClr val="997200"/>
              </a:solidFill>
              <a:ln w="9525" cap="flat" cmpd="sng" algn="ctr">
                <a:solidFill>
                  <a:schemeClr val="lt1">
                    <a:alpha val="50000"/>
                  </a:schemeClr>
                </a:solidFill>
                <a:round/>
              </a:ln>
              <a:effectLst/>
            </c:spPr>
            <c:extLst>
              <c:ext xmlns:c16="http://schemas.microsoft.com/office/drawing/2014/chart" uri="{C3380CC4-5D6E-409C-BE32-E72D297353CC}">
                <c16:uniqueId val="{00000004-1414-464C-870E-AC225C108253}"/>
              </c:ext>
            </c:extLst>
          </c:dPt>
          <c:dPt>
            <c:idx val="6"/>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3-1414-464C-870E-AC225C108253}"/>
              </c:ext>
            </c:extLst>
          </c:dPt>
          <c:dPt>
            <c:idx val="7"/>
            <c:invertIfNegative val="0"/>
            <c:bubble3D val="0"/>
            <c:spPr>
              <a:solidFill>
                <a:srgbClr val="FFC000"/>
              </a:solidFill>
              <a:ln w="9525" cap="flat" cmpd="sng" algn="ctr">
                <a:solidFill>
                  <a:schemeClr val="lt1">
                    <a:alpha val="50000"/>
                  </a:schemeClr>
                </a:solidFill>
                <a:round/>
              </a:ln>
              <a:effectLst/>
            </c:spPr>
            <c:extLst>
              <c:ext xmlns:c16="http://schemas.microsoft.com/office/drawing/2014/chart" uri="{C3380CC4-5D6E-409C-BE32-E72D297353CC}">
                <c16:uniqueId val="{00000002-1414-464C-870E-AC225C108253}"/>
              </c:ext>
            </c:extLst>
          </c:dPt>
          <c:dPt>
            <c:idx val="8"/>
            <c:invertIfNegative val="0"/>
            <c:bubble3D val="0"/>
            <c:spPr>
              <a:solidFill>
                <a:srgbClr val="C00000"/>
              </a:solidFill>
              <a:ln w="9525" cap="flat" cmpd="sng" algn="ctr">
                <a:solidFill>
                  <a:schemeClr val="lt1">
                    <a:alpha val="50000"/>
                  </a:schemeClr>
                </a:solidFill>
                <a:round/>
              </a:ln>
              <a:effectLst/>
            </c:spPr>
            <c:extLst>
              <c:ext xmlns:c16="http://schemas.microsoft.com/office/drawing/2014/chart" uri="{C3380CC4-5D6E-409C-BE32-E72D297353CC}">
                <c16:uniqueId val="{00000001-1414-464C-870E-AC225C108253}"/>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t-B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'[PNIPE invetario estados Roraima FFB(1).xlsx]Planilha1'!$A$20:$A$28</c:f>
              <c:strCache>
                <c:ptCount val="9"/>
                <c:pt idx="0">
                  <c:v>  Bioquímica</c:v>
                </c:pt>
                <c:pt idx="1">
                  <c:v>  Biotecnologia</c:v>
                </c:pt>
                <c:pt idx="2">
                  <c:v>  Botânica</c:v>
                </c:pt>
                <c:pt idx="3">
                  <c:v>  Farmacologia</c:v>
                </c:pt>
                <c:pt idx="4">
                  <c:v>  Fisiologia</c:v>
                </c:pt>
                <c:pt idx="5">
                  <c:v>  Genética</c:v>
                </c:pt>
                <c:pt idx="6">
                  <c:v>  Imunologia</c:v>
                </c:pt>
                <c:pt idx="7">
                  <c:v>  Microbiologia</c:v>
                </c:pt>
                <c:pt idx="8">
                  <c:v>  Zoologia</c:v>
                </c:pt>
              </c:strCache>
            </c:strRef>
          </c:cat>
          <c:val>
            <c:numRef>
              <c:f>'[PNIPE invetario estados Roraima FFB(1).xlsx]Planilha1'!$B$20:$B$28</c:f>
              <c:numCache>
                <c:formatCode>General</c:formatCode>
                <c:ptCount val="9"/>
                <c:pt idx="0">
                  <c:v>2</c:v>
                </c:pt>
                <c:pt idx="1">
                  <c:v>1</c:v>
                </c:pt>
                <c:pt idx="2">
                  <c:v>1</c:v>
                </c:pt>
                <c:pt idx="3">
                  <c:v>1</c:v>
                </c:pt>
                <c:pt idx="4">
                  <c:v>1</c:v>
                </c:pt>
                <c:pt idx="5">
                  <c:v>1</c:v>
                </c:pt>
                <c:pt idx="6">
                  <c:v>1</c:v>
                </c:pt>
                <c:pt idx="7">
                  <c:v>1</c:v>
                </c:pt>
                <c:pt idx="8">
                  <c:v>1</c:v>
                </c:pt>
              </c:numCache>
            </c:numRef>
          </c:val>
          <c:extLst>
            <c:ext xmlns:c16="http://schemas.microsoft.com/office/drawing/2014/chart" uri="{C3380CC4-5D6E-409C-BE32-E72D297353CC}">
              <c16:uniqueId val="{00000000-1414-464C-870E-AC225C108253}"/>
            </c:ext>
          </c:extLst>
        </c:ser>
        <c:dLbls>
          <c:dLblPos val="inEnd"/>
          <c:showLegendKey val="0"/>
          <c:showVal val="1"/>
          <c:showCatName val="0"/>
          <c:showSerName val="0"/>
          <c:showPercent val="0"/>
          <c:showBubbleSize val="0"/>
        </c:dLbls>
        <c:gapWidth val="65"/>
        <c:axId val="1049840079"/>
        <c:axId val="1049854639"/>
      </c:barChart>
      <c:catAx>
        <c:axId val="1049840079"/>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pt-BR"/>
          </a:p>
        </c:txPr>
        <c:crossAx val="1049854639"/>
        <c:crosses val="autoZero"/>
        <c:auto val="1"/>
        <c:lblAlgn val="ctr"/>
        <c:lblOffset val="100"/>
        <c:noMultiLvlLbl val="0"/>
      </c:catAx>
      <c:valAx>
        <c:axId val="1049854639"/>
        <c:scaling>
          <c:orientation val="minMax"/>
          <c:max val="2"/>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t-BR"/>
          </a:p>
        </c:txPr>
        <c:crossAx val="1049840079"/>
        <c:crosses val="autoZero"/>
        <c:crossBetween val="between"/>
        <c:majorUnit val="1"/>
      </c:valAx>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628507394565285E-2"/>
          <c:y val="7.8903130458917461E-2"/>
          <c:w val="0.91971353297410707"/>
          <c:h val="0.92420930195959494"/>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BBB-4550-9AEE-6B012BFCA9FF}"/>
              </c:ext>
            </c:extLst>
          </c:dPt>
          <c:dPt>
            <c:idx val="1"/>
            <c:bubble3D val="0"/>
            <c:spPr>
              <a:solidFill>
                <a:srgbClr val="0070C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BBB-4550-9AEE-6B012BFCA9FF}"/>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BBB-4550-9AEE-6B012BFCA9FF}"/>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BBB-4550-9AEE-6B012BFCA9FF}"/>
              </c:ext>
            </c:extLst>
          </c:dPt>
          <c:dLbls>
            <c:delete val="1"/>
          </c:dLbls>
          <c:cat>
            <c:strRef>
              <c:f>'[PNIPE invetario estados Roraima FFB(1).xlsx]Planilha1'!$A$2:$A$5</c:f>
              <c:strCache>
                <c:ptCount val="4"/>
                <c:pt idx="0">
                  <c:v>Ciências Agrárias</c:v>
                </c:pt>
                <c:pt idx="1">
                  <c:v>Ciências Biológicas</c:v>
                </c:pt>
                <c:pt idx="2">
                  <c:v>Ciências Humanas</c:v>
                </c:pt>
                <c:pt idx="3">
                  <c:v>Ciências Exatas e da Terra</c:v>
                </c:pt>
              </c:strCache>
            </c:strRef>
          </c:cat>
          <c:val>
            <c:numRef>
              <c:f>'[PNIPE invetario estados Roraima FFB(1).xlsx]Planilha1'!$B$2:$B$5</c:f>
              <c:numCache>
                <c:formatCode>General</c:formatCode>
                <c:ptCount val="4"/>
                <c:pt idx="0">
                  <c:v>2</c:v>
                </c:pt>
                <c:pt idx="1">
                  <c:v>10</c:v>
                </c:pt>
                <c:pt idx="2">
                  <c:v>1</c:v>
                </c:pt>
                <c:pt idx="3">
                  <c:v>2</c:v>
                </c:pt>
              </c:numCache>
            </c:numRef>
          </c:val>
          <c:extLst>
            <c:ext xmlns:c16="http://schemas.microsoft.com/office/drawing/2014/chart" uri="{C3380CC4-5D6E-409C-BE32-E72D297353CC}">
              <c16:uniqueId val="{00000008-2BBB-4550-9AEE-6B012BFCA9FF}"/>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00B0F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BA3-48C7-B817-CB07BE833402}"/>
              </c:ext>
            </c:extLst>
          </c:dPt>
          <c:dPt>
            <c:idx val="1"/>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BA3-48C7-B817-CB07BE833402}"/>
              </c:ext>
            </c:extLst>
          </c:dPt>
          <c:dPt>
            <c:idx val="2"/>
            <c:bubble3D val="0"/>
            <c:spPr>
              <a:solidFill>
                <a:srgbClr val="00206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BA3-48C7-B817-CB07BE833402}"/>
              </c:ext>
            </c:extLst>
          </c:dPt>
          <c:dPt>
            <c:idx val="3"/>
            <c:bubble3D val="0"/>
            <c:spPr>
              <a:solidFill>
                <a:srgbClr val="66003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BA3-48C7-B817-CB07BE833402}"/>
              </c:ext>
            </c:extLst>
          </c:dPt>
          <c:dPt>
            <c:idx val="4"/>
            <c:bubble3D val="0"/>
            <c:spPr>
              <a:solidFill>
                <a:srgbClr val="70309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6BA3-48C7-B817-CB07BE833402}"/>
              </c:ext>
            </c:extLst>
          </c:dPt>
          <c:dPt>
            <c:idx val="5"/>
            <c:bubble3D val="0"/>
            <c:spPr>
              <a:solidFill>
                <a:srgbClr val="9972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6BA3-48C7-B817-CB07BE833402}"/>
              </c:ext>
            </c:extLst>
          </c:dPt>
          <c:dPt>
            <c:idx val="6"/>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6BA3-48C7-B817-CB07BE833402}"/>
              </c:ext>
            </c:extLst>
          </c:dPt>
          <c:dPt>
            <c:idx val="7"/>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6BA3-48C7-B817-CB07BE833402}"/>
              </c:ext>
            </c:extLst>
          </c:dPt>
          <c:dPt>
            <c:idx val="8"/>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6BA3-48C7-B817-CB07BE83340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 invetario estados Roraima FFB(1).xlsx]Planilha1'!$A$20:$A$28</c:f>
              <c:strCache>
                <c:ptCount val="9"/>
                <c:pt idx="0">
                  <c:v>  Bioquímica</c:v>
                </c:pt>
                <c:pt idx="1">
                  <c:v>  Biotecnologia</c:v>
                </c:pt>
                <c:pt idx="2">
                  <c:v>  Botânica</c:v>
                </c:pt>
                <c:pt idx="3">
                  <c:v>  Farmacologia</c:v>
                </c:pt>
                <c:pt idx="4">
                  <c:v>  Fisiologia</c:v>
                </c:pt>
                <c:pt idx="5">
                  <c:v>  Genética</c:v>
                </c:pt>
                <c:pt idx="6">
                  <c:v>  Imunologia</c:v>
                </c:pt>
                <c:pt idx="7">
                  <c:v>  Microbiologia</c:v>
                </c:pt>
                <c:pt idx="8">
                  <c:v>  Zoologia</c:v>
                </c:pt>
              </c:strCache>
            </c:strRef>
          </c:cat>
          <c:val>
            <c:numRef>
              <c:f>'[PNIPE invetario estados Roraima FFB(1).xlsx]Planilha1'!$B$20:$B$28</c:f>
              <c:numCache>
                <c:formatCode>General</c:formatCode>
                <c:ptCount val="9"/>
                <c:pt idx="0">
                  <c:v>2</c:v>
                </c:pt>
                <c:pt idx="1">
                  <c:v>1</c:v>
                </c:pt>
                <c:pt idx="2">
                  <c:v>1</c:v>
                </c:pt>
                <c:pt idx="3">
                  <c:v>1</c:v>
                </c:pt>
                <c:pt idx="4">
                  <c:v>1</c:v>
                </c:pt>
                <c:pt idx="5">
                  <c:v>1</c:v>
                </c:pt>
                <c:pt idx="6">
                  <c:v>1</c:v>
                </c:pt>
                <c:pt idx="7">
                  <c:v>1</c:v>
                </c:pt>
                <c:pt idx="8">
                  <c:v>1</c:v>
                </c:pt>
              </c:numCache>
            </c:numRef>
          </c:val>
          <c:extLst>
            <c:ext xmlns:c16="http://schemas.microsoft.com/office/drawing/2014/chart" uri="{C3380CC4-5D6E-409C-BE32-E72D297353CC}">
              <c16:uniqueId val="{00000012-6BA3-48C7-B817-CB07BE833402}"/>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7389889437688677"/>
          <c:y val="0.23353349113811447"/>
          <c:w val="0.18902595657994825"/>
          <c:h val="0.5234630531385045"/>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0"/>
          <c:showCatName val="0"/>
          <c:showSerName val="0"/>
          <c:showPercent val="0"/>
          <c:showBubbleSize val="0"/>
        </c:dLbls>
        <c:gapWidth val="182"/>
        <c:axId val="1046619663"/>
        <c:axId val="1046619247"/>
      </c:barChart>
      <c:catAx>
        <c:axId val="10466196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046619247"/>
        <c:crosses val="autoZero"/>
        <c:auto val="1"/>
        <c:lblAlgn val="ctr"/>
        <c:lblOffset val="100"/>
        <c:noMultiLvlLbl val="0"/>
      </c:catAx>
      <c:valAx>
        <c:axId val="104661924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0466196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rgbClr val="C00000"/>
              </a:solidFill>
              <a:ln w="9525" cap="flat" cmpd="sng" algn="ctr">
                <a:solidFill>
                  <a:schemeClr val="lt1">
                    <a:alpha val="50000"/>
                  </a:schemeClr>
                </a:solidFill>
                <a:round/>
              </a:ln>
              <a:effectLst/>
            </c:spPr>
            <c:extLst>
              <c:ext xmlns:c16="http://schemas.microsoft.com/office/drawing/2014/chart" uri="{C3380CC4-5D6E-409C-BE32-E72D297353CC}">
                <c16:uniqueId val="{00000002-1BDF-4660-904C-40F212B9AB9F}"/>
              </c:ext>
            </c:extLst>
          </c:dPt>
          <c:dPt>
            <c:idx val="1"/>
            <c:invertIfNegative val="0"/>
            <c:bubble3D val="0"/>
            <c:spPr>
              <a:solidFill>
                <a:srgbClr val="997200"/>
              </a:solidFill>
              <a:ln w="9525" cap="flat" cmpd="sng" algn="ctr">
                <a:solidFill>
                  <a:schemeClr val="lt1">
                    <a:alpha val="50000"/>
                  </a:schemeClr>
                </a:solidFill>
                <a:round/>
              </a:ln>
              <a:effectLst/>
            </c:spPr>
            <c:extLst>
              <c:ext xmlns:c16="http://schemas.microsoft.com/office/drawing/2014/chart" uri="{C3380CC4-5D6E-409C-BE32-E72D297353CC}">
                <c16:uniqueId val="{00000001-1BDF-4660-904C-40F212B9AB9F}"/>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t-B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'[PNIPE invetario estados Roraima FFB(1).xlsx]Planilha1'!$A$31:$A$32</c:f>
              <c:strCache>
                <c:ptCount val="2"/>
                <c:pt idx="0">
                  <c:v>  Química</c:v>
                </c:pt>
                <c:pt idx="1">
                  <c:v>  Física</c:v>
                </c:pt>
              </c:strCache>
            </c:strRef>
          </c:cat>
          <c:val>
            <c:numRef>
              <c:f>'[PNIPE invetario estados Roraima FFB(1).xlsx]Planilha1'!$B$31:$B$32</c:f>
              <c:numCache>
                <c:formatCode>General</c:formatCode>
                <c:ptCount val="2"/>
                <c:pt idx="0">
                  <c:v>1</c:v>
                </c:pt>
                <c:pt idx="1">
                  <c:v>1</c:v>
                </c:pt>
              </c:numCache>
            </c:numRef>
          </c:val>
          <c:extLst>
            <c:ext xmlns:c16="http://schemas.microsoft.com/office/drawing/2014/chart" uri="{C3380CC4-5D6E-409C-BE32-E72D297353CC}">
              <c16:uniqueId val="{00000000-1BDF-4660-904C-40F212B9AB9F}"/>
            </c:ext>
          </c:extLst>
        </c:ser>
        <c:dLbls>
          <c:dLblPos val="inEnd"/>
          <c:showLegendKey val="0"/>
          <c:showVal val="1"/>
          <c:showCatName val="0"/>
          <c:showSerName val="0"/>
          <c:showPercent val="0"/>
          <c:showBubbleSize val="0"/>
        </c:dLbls>
        <c:gapWidth val="65"/>
        <c:axId val="1049842575"/>
        <c:axId val="1049835087"/>
      </c:barChart>
      <c:catAx>
        <c:axId val="1049842575"/>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pt-BR"/>
          </a:p>
        </c:txPr>
        <c:crossAx val="1049835087"/>
        <c:crosses val="autoZero"/>
        <c:auto val="1"/>
        <c:lblAlgn val="ctr"/>
        <c:lblOffset val="100"/>
        <c:noMultiLvlLbl val="0"/>
      </c:catAx>
      <c:valAx>
        <c:axId val="1049835087"/>
        <c:scaling>
          <c:orientation val="minMax"/>
          <c:max val="1"/>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t-BR"/>
          </a:p>
        </c:txPr>
        <c:crossAx val="1049842575"/>
        <c:crosses val="autoZero"/>
        <c:crossBetween val="between"/>
        <c:majorUnit val="1"/>
        <c:minorUnit val="1"/>
      </c:valAx>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25089359958302"/>
          <c:y val="4.1666470157986836E-2"/>
          <c:w val="0.5237465470466045"/>
          <c:h val="0.9088545580820534"/>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r"/>
      <c:layout>
        <c:manualLayout>
          <c:xMode val="edge"/>
          <c:yMode val="edge"/>
          <c:x val="0.69618902185039899"/>
          <c:y val="0.2013257056524167"/>
          <c:w val="0.27529756225064794"/>
          <c:h val="0.59474421644197351"/>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628507394565285E-2"/>
          <c:y val="7.8903130458917461E-2"/>
          <c:w val="0.91971353297410707"/>
          <c:h val="0.92420930195959494"/>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272-4D03-9F21-BCB9F623C051}"/>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272-4D03-9F21-BCB9F623C051}"/>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272-4D03-9F21-BCB9F623C051}"/>
              </c:ext>
            </c:extLst>
          </c:dPt>
          <c:dPt>
            <c:idx val="3"/>
            <c:bubble3D val="0"/>
            <c:spPr>
              <a:solidFill>
                <a:srgbClr val="C0000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272-4D03-9F21-BCB9F623C051}"/>
              </c:ext>
            </c:extLst>
          </c:dPt>
          <c:dLbls>
            <c:delete val="1"/>
          </c:dLbls>
          <c:cat>
            <c:strRef>
              <c:f>'[PNIPE invetario estados Roraima FFB(1).xlsx]Planilha1'!$A$2:$A$5</c:f>
              <c:strCache>
                <c:ptCount val="4"/>
                <c:pt idx="0">
                  <c:v>Ciências Agrárias</c:v>
                </c:pt>
                <c:pt idx="1">
                  <c:v>Ciências Biológicas</c:v>
                </c:pt>
                <c:pt idx="2">
                  <c:v>Ciências Humanas</c:v>
                </c:pt>
                <c:pt idx="3">
                  <c:v>Ciências Exatas e da Terra</c:v>
                </c:pt>
              </c:strCache>
            </c:strRef>
          </c:cat>
          <c:val>
            <c:numRef>
              <c:f>'[PNIPE invetario estados Roraima FFB(1).xlsx]Planilha1'!$B$2:$B$5</c:f>
              <c:numCache>
                <c:formatCode>General</c:formatCode>
                <c:ptCount val="4"/>
                <c:pt idx="0">
                  <c:v>2</c:v>
                </c:pt>
                <c:pt idx="1">
                  <c:v>10</c:v>
                </c:pt>
                <c:pt idx="2">
                  <c:v>1</c:v>
                </c:pt>
                <c:pt idx="3">
                  <c:v>2</c:v>
                </c:pt>
              </c:numCache>
            </c:numRef>
          </c:val>
          <c:extLst>
            <c:ext xmlns:c16="http://schemas.microsoft.com/office/drawing/2014/chart" uri="{C3380CC4-5D6E-409C-BE32-E72D297353CC}">
              <c16:uniqueId val="{00000008-E272-4D03-9F21-BCB9F623C051}"/>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1099901768742"/>
          <c:y val="5.9853758784297238E-2"/>
          <c:w val="0.49322596628043369"/>
          <c:h val="0.86970767384037473"/>
        </c:manualLayout>
      </c:layout>
      <c:doughnutChart>
        <c:varyColors val="1"/>
        <c:ser>
          <c:idx val="0"/>
          <c:order val="0"/>
          <c:spPr>
            <a:solidFill>
              <a:srgbClr val="C00000"/>
            </a:solidFill>
          </c:spPr>
          <c:dPt>
            <c:idx val="0"/>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AB9-423A-8378-CBF0D272C4A0}"/>
              </c:ext>
            </c:extLst>
          </c:dPt>
          <c:dPt>
            <c:idx val="1"/>
            <c:bubble3D val="0"/>
            <c:spPr>
              <a:solidFill>
                <a:srgbClr val="9972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AB9-423A-8378-CBF0D272C4A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 invetario estados Roraima FFB(1).xlsx]Planilha1'!$A$31:$A$32</c:f>
              <c:strCache>
                <c:ptCount val="2"/>
                <c:pt idx="0">
                  <c:v>  Química</c:v>
                </c:pt>
                <c:pt idx="1">
                  <c:v>  Física</c:v>
                </c:pt>
              </c:strCache>
            </c:strRef>
          </c:cat>
          <c:val>
            <c:numRef>
              <c:f>'[PNIPE invetario estados Roraima FFB(1).xlsx]Planilha1'!$B$31:$B$32</c:f>
              <c:numCache>
                <c:formatCode>General</c:formatCode>
                <c:ptCount val="2"/>
                <c:pt idx="0">
                  <c:v>1</c:v>
                </c:pt>
                <c:pt idx="1">
                  <c:v>1</c:v>
                </c:pt>
              </c:numCache>
            </c:numRef>
          </c:val>
          <c:extLst>
            <c:ext xmlns:c16="http://schemas.microsoft.com/office/drawing/2014/chart" uri="{C3380CC4-5D6E-409C-BE32-E72D297353CC}">
              <c16:uniqueId val="{00000004-CAB9-423A-8378-CBF0D272C4A0}"/>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81915628885071068"/>
          <c:y val="0.38830558888957917"/>
          <c:w val="0.11279413396437041"/>
          <c:h val="0.2455362018396021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70C0"/>
            </a:solidFill>
            <a:ln>
              <a:noFill/>
            </a:ln>
            <a:effectLst/>
          </c:spPr>
          <c:invertIfNegative val="0"/>
          <c:cat>
            <c:strRef>
              <c:f>'[PNIPE invetario estados Roraima FFB(1).xlsx]Planilha1'!$A$35</c:f>
              <c:strCache>
                <c:ptCount val="1"/>
                <c:pt idx="0">
                  <c:v>  Sociologia</c:v>
                </c:pt>
              </c:strCache>
            </c:strRef>
          </c:cat>
          <c:val>
            <c:numRef>
              <c:f>'[PNIPE invetario estados Roraima FFB(1).xlsx]Planilha1'!$B$35</c:f>
              <c:numCache>
                <c:formatCode>General</c:formatCode>
                <c:ptCount val="1"/>
                <c:pt idx="0">
                  <c:v>1</c:v>
                </c:pt>
              </c:numCache>
            </c:numRef>
          </c:val>
          <c:extLst>
            <c:ext xmlns:c16="http://schemas.microsoft.com/office/drawing/2014/chart" uri="{C3380CC4-5D6E-409C-BE32-E72D297353CC}">
              <c16:uniqueId val="{00000000-ADD3-4FA1-B0F0-3B7D63515960}"/>
            </c:ext>
          </c:extLst>
        </c:ser>
        <c:dLbls>
          <c:showLegendKey val="0"/>
          <c:showVal val="0"/>
          <c:showCatName val="0"/>
          <c:showSerName val="0"/>
          <c:showPercent val="0"/>
          <c:showBubbleSize val="0"/>
        </c:dLbls>
        <c:gapWidth val="182"/>
        <c:axId val="1127113071"/>
        <c:axId val="1127115983"/>
      </c:barChart>
      <c:catAx>
        <c:axId val="11271130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7115983"/>
        <c:crosses val="autoZero"/>
        <c:auto val="1"/>
        <c:lblAlgn val="ctr"/>
        <c:lblOffset val="100"/>
        <c:noMultiLvlLbl val="0"/>
      </c:catAx>
      <c:valAx>
        <c:axId val="1127115983"/>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7113071"/>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Laboratórios Brasileiros atuação por Grande Área do Conhecimento </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pt-BR"/>
        </a:p>
      </c:txPr>
    </c:title>
    <c:autoTitleDeleted val="0"/>
    <c:plotArea>
      <c:layout>
        <c:manualLayout>
          <c:layoutTarget val="inner"/>
          <c:xMode val="edge"/>
          <c:yMode val="edge"/>
          <c:x val="8.4860140338348267E-2"/>
          <c:y val="8.7931307358749322E-2"/>
          <c:w val="0.61314017616540983"/>
          <c:h val="0.75199593229563899"/>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t"/>
      <c:layout>
        <c:manualLayout>
          <c:xMode val="edge"/>
          <c:yMode val="edge"/>
          <c:x val="0.65653852778969923"/>
          <c:y val="7.4743065029558894E-2"/>
          <c:w val="0.32021908273701605"/>
          <c:h val="0.8462941995824875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9861716002657"/>
          <c:y val="2.5333266012796382E-2"/>
          <c:w val="0.61183887186299657"/>
          <c:h val="0.93576642278627964"/>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r"/>
      <c:layout>
        <c:manualLayout>
          <c:xMode val="edge"/>
          <c:yMode val="edge"/>
          <c:x val="0.75033156452005645"/>
          <c:y val="0.21364700789568133"/>
          <c:w val="0.16633464363963604"/>
          <c:h val="0.50448483937593858"/>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82745415611761219"/>
          <c:h val="0.96302544787202293"/>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628507394565285E-2"/>
          <c:y val="7.8903130458917461E-2"/>
          <c:w val="0.91971353297410707"/>
          <c:h val="0.92420930195959494"/>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DFA-4BBC-AAF7-9B676994A00B}"/>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DFA-4BBC-AAF7-9B676994A00B}"/>
              </c:ext>
            </c:extLst>
          </c:dPt>
          <c:dPt>
            <c:idx val="2"/>
            <c:bubble3D val="0"/>
            <c:spPr>
              <a:solidFill>
                <a:srgbClr val="99720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DFA-4BBC-AAF7-9B676994A00B}"/>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BDFA-4BBC-AAF7-9B676994A00B}"/>
              </c:ext>
            </c:extLst>
          </c:dPt>
          <c:dLbls>
            <c:delete val="1"/>
          </c:dLbls>
          <c:cat>
            <c:strRef>
              <c:f>'[PNIPE invetario estados Roraima FFB(1).xlsx]Planilha1'!$A$2:$A$5</c:f>
              <c:strCache>
                <c:ptCount val="4"/>
                <c:pt idx="0">
                  <c:v>Ciências Agrárias</c:v>
                </c:pt>
                <c:pt idx="1">
                  <c:v>Ciências Biológicas</c:v>
                </c:pt>
                <c:pt idx="2">
                  <c:v>Ciências Humanas</c:v>
                </c:pt>
                <c:pt idx="3">
                  <c:v>Ciências Exatas e da Terra</c:v>
                </c:pt>
              </c:strCache>
            </c:strRef>
          </c:cat>
          <c:val>
            <c:numRef>
              <c:f>'[PNIPE invetario estados Roraima FFB(1).xlsx]Planilha1'!$B$2:$B$5</c:f>
              <c:numCache>
                <c:formatCode>General</c:formatCode>
                <c:ptCount val="4"/>
                <c:pt idx="0">
                  <c:v>2</c:v>
                </c:pt>
                <c:pt idx="1">
                  <c:v>10</c:v>
                </c:pt>
                <c:pt idx="2">
                  <c:v>1</c:v>
                </c:pt>
                <c:pt idx="3">
                  <c:v>2</c:v>
                </c:pt>
              </c:numCache>
            </c:numRef>
          </c:val>
          <c:extLst>
            <c:ext xmlns:c16="http://schemas.microsoft.com/office/drawing/2014/chart" uri="{C3380CC4-5D6E-409C-BE32-E72D297353CC}">
              <c16:uniqueId val="{00000008-BDFA-4BBC-AAF7-9B676994A00B}"/>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rgbClr val="0070C0"/>
            </a:solidFill>
          </c:spPr>
          <c:dPt>
            <c:idx val="0"/>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CCE-41B8-9931-1E9D5BB9CA13}"/>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CCE-41B8-9931-1E9D5BB9CA1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 invetario estados Roraima FFB(1).xlsx]Planilha1'!$A$34:$A$35</c:f>
              <c:strCache>
                <c:ptCount val="2"/>
                <c:pt idx="0">
                  <c:v>Ciências Humanas</c:v>
                </c:pt>
                <c:pt idx="1">
                  <c:v>  Sociologia</c:v>
                </c:pt>
              </c:strCache>
            </c:strRef>
          </c:cat>
          <c:val>
            <c:numRef>
              <c:f>'[PNIPE invetario estados Roraima FFB(1).xlsx]Planilha1'!$B$34:$B$35</c:f>
              <c:numCache>
                <c:formatCode>General</c:formatCode>
                <c:ptCount val="2"/>
                <c:pt idx="1">
                  <c:v>1</c:v>
                </c:pt>
              </c:numCache>
            </c:numRef>
          </c:val>
          <c:extLst>
            <c:ext xmlns:c16="http://schemas.microsoft.com/office/drawing/2014/chart" uri="{C3380CC4-5D6E-409C-BE32-E72D297353CC}">
              <c16:uniqueId val="{00000004-7CCE-41B8-9931-1E9D5BB9CA13}"/>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egendEntry>
        <c:idx val="0"/>
        <c:delete val="1"/>
      </c:legendEntry>
      <c:layout>
        <c:manualLayout>
          <c:xMode val="edge"/>
          <c:yMode val="edge"/>
          <c:x val="0.79957701385862545"/>
          <c:y val="0.45776376104592276"/>
          <c:w val="0.14920563613268556"/>
          <c:h val="0.1582570148750791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Laboratórios Brasileiros atuação por Grande Área do Conhecimento </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pt-BR"/>
        </a:p>
      </c:txPr>
    </c:title>
    <c:autoTitleDeleted val="0"/>
    <c:plotArea>
      <c:layout>
        <c:manualLayout>
          <c:layoutTarget val="inner"/>
          <c:xMode val="edge"/>
          <c:yMode val="edge"/>
          <c:x val="8.4860140338348267E-2"/>
          <c:y val="8.7931307358749322E-2"/>
          <c:w val="0.61314017616540983"/>
          <c:h val="0.75199593229563899"/>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t"/>
      <c:layout>
        <c:manualLayout>
          <c:xMode val="edge"/>
          <c:yMode val="edge"/>
          <c:x val="0.65653852778969923"/>
          <c:y val="7.4743065029558894E-2"/>
          <c:w val="0.32021908273701605"/>
          <c:h val="0.8462941995824875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rgbClr val="6964B6"/>
                </a:solidFill>
                <a:latin typeface="+mn-lt"/>
                <a:ea typeface="+mn-ea"/>
                <a:cs typeface="+mn-cs"/>
              </a:defRPr>
            </a:pPr>
            <a:r>
              <a:rPr lang="pt-BR" sz="1600" b="1" i="0" baseline="0" noProof="0" dirty="0">
                <a:solidFill>
                  <a:srgbClr val="6964B6"/>
                </a:solidFill>
                <a:effectLst/>
              </a:rPr>
              <a:t>Distribuição das 3.403 Infraestruturas de Pesquisa cadastradas na PNIPE, </a:t>
            </a:r>
          </a:p>
          <a:p>
            <a:pPr>
              <a:defRPr sz="1600" b="1">
                <a:solidFill>
                  <a:srgbClr val="6964B6"/>
                </a:solidFill>
              </a:defRPr>
            </a:pPr>
            <a:r>
              <a:rPr lang="pt-BR" sz="1600" b="1" i="0" baseline="0" noProof="0" dirty="0">
                <a:solidFill>
                  <a:srgbClr val="6964B6"/>
                </a:solidFill>
                <a:effectLst/>
              </a:rPr>
              <a:t>por Unidade da Federação  </a:t>
            </a:r>
            <a:endParaRPr lang="pt-BR" sz="1600" b="1" noProof="0" dirty="0">
              <a:solidFill>
                <a:srgbClr val="6964B6"/>
              </a:solidFill>
              <a:effectLst/>
            </a:endParaRPr>
          </a:p>
        </c:rich>
      </c:tx>
      <c:layout>
        <c:manualLayout>
          <c:xMode val="edge"/>
          <c:yMode val="edge"/>
          <c:x val="7.7238557272736761E-3"/>
          <c:y val="1.619430172994668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rgbClr val="6964B6"/>
              </a:solidFill>
              <a:latin typeface="+mn-lt"/>
              <a:ea typeface="+mn-ea"/>
              <a:cs typeface="+mn-cs"/>
            </a:defRPr>
          </a:pPr>
          <a:endParaRPr lang="pt-BR"/>
        </a:p>
      </c:txPr>
    </c:title>
    <c:autoTitleDeleted val="0"/>
    <c:plotArea>
      <c:layout/>
      <c:barChart>
        <c:barDir val="bar"/>
        <c:grouping val="clustered"/>
        <c:varyColors val="0"/>
        <c:ser>
          <c:idx val="0"/>
          <c:order val="0"/>
          <c:tx>
            <c:strRef>
              <c:f>'[PNIPE_TARM_0809_-_Finalizada(1).xlsx]Estados-Labs'!$B$1</c:f>
              <c:strCache>
                <c:ptCount val="1"/>
                <c:pt idx="0">
                  <c:v>Quantidade </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F8-432F-BE68-005D245EB39F}"/>
              </c:ext>
            </c:extLst>
          </c:dPt>
          <c:dPt>
            <c:idx val="1"/>
            <c:invertIfNegative val="0"/>
            <c:bubble3D val="0"/>
            <c:spPr>
              <a:solidFill>
                <a:srgbClr val="660033"/>
              </a:solidFill>
              <a:ln>
                <a:noFill/>
              </a:ln>
              <a:effectLst/>
            </c:spPr>
            <c:extLst>
              <c:ext xmlns:c16="http://schemas.microsoft.com/office/drawing/2014/chart" uri="{C3380CC4-5D6E-409C-BE32-E72D297353CC}">
                <c16:uniqueId val="{00000006-7344-4BAF-A233-87D0720DB69C}"/>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4-90D8-46F9-8ECA-B61CEAC48AB0}"/>
              </c:ext>
            </c:extLst>
          </c:dPt>
          <c:dPt>
            <c:idx val="25"/>
            <c:invertIfNegative val="0"/>
            <c:bubble3D val="0"/>
            <c:spPr>
              <a:solidFill>
                <a:schemeClr val="accent1"/>
              </a:solidFill>
              <a:ln>
                <a:noFill/>
              </a:ln>
              <a:effectLst/>
            </c:spPr>
            <c:extLst>
              <c:ext xmlns:c16="http://schemas.microsoft.com/office/drawing/2014/chart" uri="{C3380CC4-5D6E-409C-BE32-E72D297353CC}">
                <c16:uniqueId val="{00000002-65A2-465C-9D4B-B0D0F80596BA}"/>
              </c:ext>
            </c:extLst>
          </c:dPt>
          <c:cat>
            <c:strRef>
              <c:f>'[PNIPE_TARM_0809_-_Finalizada(1).xlsx]Estados-Labs'!$A$2:$A$28</c:f>
              <c:strCache>
                <c:ptCount val="27"/>
                <c:pt idx="0">
                  <c:v>Acre (AC)</c:v>
                </c:pt>
                <c:pt idx="1">
                  <c:v>Roraima (RR)</c:v>
                </c:pt>
                <c:pt idx="2">
                  <c:v>Amapá (AP)</c:v>
                </c:pt>
                <c:pt idx="3">
                  <c:v>Piauí (PI)</c:v>
                </c:pt>
                <c:pt idx="4">
                  <c:v>Sergipe (SE)</c:v>
                </c:pt>
                <c:pt idx="5">
                  <c:v>Alagoas (AL)</c:v>
                </c:pt>
                <c:pt idx="6">
                  <c:v>Tocantins (TO)</c:v>
                </c:pt>
                <c:pt idx="7">
                  <c:v>Rondônia (RO)</c:v>
                </c:pt>
                <c:pt idx="8">
                  <c:v>Espírito Santo (ES)</c:v>
                </c:pt>
                <c:pt idx="9">
                  <c:v>Pará (PA)</c:v>
                </c:pt>
                <c:pt idx="10">
                  <c:v>Amazonas (AM)</c:v>
                </c:pt>
                <c:pt idx="11">
                  <c:v>Paraíba (PB)</c:v>
                </c:pt>
                <c:pt idx="12">
                  <c:v>Goiás (GO)</c:v>
                </c:pt>
                <c:pt idx="13">
                  <c:v>Bahia (BA)</c:v>
                </c:pt>
                <c:pt idx="14">
                  <c:v>Rio Grande do Norte (RN)</c:v>
                </c:pt>
                <c:pt idx="15">
                  <c:v>Maranhão (MA)</c:v>
                </c:pt>
                <c:pt idx="16">
                  <c:v>Mato Grosso (MT)</c:v>
                </c:pt>
                <c:pt idx="17">
                  <c:v>Pernambuco (PE)</c:v>
                </c:pt>
                <c:pt idx="18">
                  <c:v>Mato Grosso do Sul (MS)</c:v>
                </c:pt>
                <c:pt idx="19">
                  <c:v>Ceará (CE)</c:v>
                </c:pt>
                <c:pt idx="20">
                  <c:v>Distrito Federal (DF)</c:v>
                </c:pt>
                <c:pt idx="21">
                  <c:v>Santa Catarina (SC)</c:v>
                </c:pt>
                <c:pt idx="22">
                  <c:v>Paraná (PR)</c:v>
                </c:pt>
                <c:pt idx="23">
                  <c:v>Rio Grande do Sul (RS)</c:v>
                </c:pt>
                <c:pt idx="24">
                  <c:v>Rio de Janeiro (RJ)</c:v>
                </c:pt>
                <c:pt idx="25">
                  <c:v>Minas Gerais (MG)</c:v>
                </c:pt>
                <c:pt idx="26">
                  <c:v>São Paulo (SP)</c:v>
                </c:pt>
              </c:strCache>
            </c:strRef>
          </c:cat>
          <c:val>
            <c:numRef>
              <c:f>'[PNIPE_TARM_0809_-_Finalizada(1).xlsx]Estados-Labs'!$B$2:$B$28</c:f>
              <c:numCache>
                <c:formatCode>General</c:formatCode>
                <c:ptCount val="27"/>
                <c:pt idx="0">
                  <c:v>3</c:v>
                </c:pt>
                <c:pt idx="1">
                  <c:v>3</c:v>
                </c:pt>
                <c:pt idx="2">
                  <c:v>6</c:v>
                </c:pt>
                <c:pt idx="3">
                  <c:v>12</c:v>
                </c:pt>
                <c:pt idx="4">
                  <c:v>17</c:v>
                </c:pt>
                <c:pt idx="5">
                  <c:v>18</c:v>
                </c:pt>
                <c:pt idx="6">
                  <c:v>18</c:v>
                </c:pt>
                <c:pt idx="7">
                  <c:v>20</c:v>
                </c:pt>
                <c:pt idx="8">
                  <c:v>34</c:v>
                </c:pt>
                <c:pt idx="9">
                  <c:v>35</c:v>
                </c:pt>
                <c:pt idx="10">
                  <c:v>43</c:v>
                </c:pt>
                <c:pt idx="11">
                  <c:v>43</c:v>
                </c:pt>
                <c:pt idx="12">
                  <c:v>60</c:v>
                </c:pt>
                <c:pt idx="13">
                  <c:v>66</c:v>
                </c:pt>
                <c:pt idx="14">
                  <c:v>71</c:v>
                </c:pt>
                <c:pt idx="15">
                  <c:v>77</c:v>
                </c:pt>
                <c:pt idx="16">
                  <c:v>87</c:v>
                </c:pt>
                <c:pt idx="17">
                  <c:v>87</c:v>
                </c:pt>
                <c:pt idx="18">
                  <c:v>90</c:v>
                </c:pt>
                <c:pt idx="19">
                  <c:v>97</c:v>
                </c:pt>
                <c:pt idx="20">
                  <c:v>106</c:v>
                </c:pt>
                <c:pt idx="21">
                  <c:v>234</c:v>
                </c:pt>
                <c:pt idx="22">
                  <c:v>248</c:v>
                </c:pt>
                <c:pt idx="23">
                  <c:v>361</c:v>
                </c:pt>
                <c:pt idx="24">
                  <c:v>371</c:v>
                </c:pt>
                <c:pt idx="25">
                  <c:v>467</c:v>
                </c:pt>
                <c:pt idx="26">
                  <c:v>729</c:v>
                </c:pt>
              </c:numCache>
            </c:numRef>
          </c:val>
          <c:extLst>
            <c:ext xmlns:c16="http://schemas.microsoft.com/office/drawing/2014/chart" uri="{C3380CC4-5D6E-409C-BE32-E72D297353CC}">
              <c16:uniqueId val="{00000002-CEF8-432F-BE68-005D245EB39F}"/>
            </c:ext>
          </c:extLst>
        </c:ser>
        <c:dLbls>
          <c:showLegendKey val="0"/>
          <c:showVal val="0"/>
          <c:showCatName val="0"/>
          <c:showSerName val="0"/>
          <c:showPercent val="0"/>
          <c:showBubbleSize val="0"/>
        </c:dLbls>
        <c:gapWidth val="182"/>
        <c:axId val="843678832"/>
        <c:axId val="843691888"/>
      </c:barChart>
      <c:catAx>
        <c:axId val="843678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843691888"/>
        <c:crosses val="autoZero"/>
        <c:auto val="1"/>
        <c:lblAlgn val="ctr"/>
        <c:lblOffset val="100"/>
        <c:noMultiLvlLbl val="0"/>
      </c:catAx>
      <c:valAx>
        <c:axId val="843691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843678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4-22DD-469F-B9E3-846E36F0C68A}"/>
              </c:ext>
            </c:extLst>
          </c:dPt>
          <c:dPt>
            <c:idx val="1"/>
            <c:invertIfNegative val="0"/>
            <c:bubble3D val="0"/>
            <c:spPr>
              <a:solidFill>
                <a:srgbClr val="0070C0"/>
              </a:solidFill>
              <a:ln w="9525" cap="flat" cmpd="sng" algn="ctr">
                <a:solidFill>
                  <a:schemeClr val="lt1">
                    <a:alpha val="50000"/>
                  </a:schemeClr>
                </a:solidFill>
                <a:round/>
              </a:ln>
              <a:effectLst/>
            </c:spPr>
            <c:extLst>
              <c:ext xmlns:c16="http://schemas.microsoft.com/office/drawing/2014/chart" uri="{C3380CC4-5D6E-409C-BE32-E72D297353CC}">
                <c16:uniqueId val="{00000003-22DD-469F-B9E3-846E36F0C68A}"/>
              </c:ext>
            </c:extLst>
          </c:dPt>
          <c:dPt>
            <c:idx val="2"/>
            <c:invertIfNegative val="0"/>
            <c:bubble3D val="0"/>
            <c:spPr>
              <a:solidFill>
                <a:srgbClr val="997200"/>
              </a:solidFill>
              <a:ln w="9525" cap="flat" cmpd="sng" algn="ctr">
                <a:solidFill>
                  <a:schemeClr val="lt1">
                    <a:alpha val="50000"/>
                  </a:schemeClr>
                </a:solidFill>
                <a:round/>
              </a:ln>
              <a:effectLst/>
            </c:spPr>
            <c:extLst>
              <c:ext xmlns:c16="http://schemas.microsoft.com/office/drawing/2014/chart" uri="{C3380CC4-5D6E-409C-BE32-E72D297353CC}">
                <c16:uniqueId val="{00000002-22DD-469F-B9E3-846E36F0C68A}"/>
              </c:ext>
            </c:extLst>
          </c:dPt>
          <c:dPt>
            <c:idx val="3"/>
            <c:invertIfNegative val="0"/>
            <c:bubble3D val="0"/>
            <c:spPr>
              <a:solidFill>
                <a:srgbClr val="BF0100"/>
              </a:solidFill>
              <a:ln w="9525" cap="flat" cmpd="sng" algn="ctr">
                <a:solidFill>
                  <a:schemeClr val="lt1">
                    <a:alpha val="50000"/>
                  </a:schemeClr>
                </a:solidFill>
                <a:round/>
              </a:ln>
              <a:effectLst/>
            </c:spPr>
            <c:extLst>
              <c:ext xmlns:c16="http://schemas.microsoft.com/office/drawing/2014/chart" uri="{C3380CC4-5D6E-409C-BE32-E72D297353CC}">
                <c16:uniqueId val="{00000001-22DD-469F-B9E3-846E36F0C68A}"/>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t-B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'[PNIPE invetario estados Roraima FFB(1).xlsx]Planilha1'!$A$2:$A$5</c:f>
              <c:strCache>
                <c:ptCount val="4"/>
                <c:pt idx="0">
                  <c:v>Ciências Agrárias</c:v>
                </c:pt>
                <c:pt idx="1">
                  <c:v>Ciências Biológicas</c:v>
                </c:pt>
                <c:pt idx="2">
                  <c:v>Ciências Humanas</c:v>
                </c:pt>
                <c:pt idx="3">
                  <c:v>Ciências Exatas e da Terra</c:v>
                </c:pt>
              </c:strCache>
            </c:strRef>
          </c:cat>
          <c:val>
            <c:numRef>
              <c:f>'[PNIPE invetario estados Roraima FFB(1).xlsx]Planilha1'!$B$2:$B$5</c:f>
              <c:numCache>
                <c:formatCode>General</c:formatCode>
                <c:ptCount val="4"/>
                <c:pt idx="0">
                  <c:v>2</c:v>
                </c:pt>
                <c:pt idx="1">
                  <c:v>10</c:v>
                </c:pt>
                <c:pt idx="2">
                  <c:v>1</c:v>
                </c:pt>
                <c:pt idx="3">
                  <c:v>2</c:v>
                </c:pt>
              </c:numCache>
            </c:numRef>
          </c:val>
          <c:extLst>
            <c:ext xmlns:c16="http://schemas.microsoft.com/office/drawing/2014/chart" uri="{C3380CC4-5D6E-409C-BE32-E72D297353CC}">
              <c16:uniqueId val="{00000000-22DD-469F-B9E3-846E36F0C68A}"/>
            </c:ext>
          </c:extLst>
        </c:ser>
        <c:dLbls>
          <c:dLblPos val="inEnd"/>
          <c:showLegendKey val="0"/>
          <c:showVal val="1"/>
          <c:showCatName val="0"/>
          <c:showSerName val="0"/>
          <c:showPercent val="0"/>
          <c:showBubbleSize val="0"/>
        </c:dLbls>
        <c:gapWidth val="65"/>
        <c:axId val="1049840495"/>
        <c:axId val="1049841327"/>
      </c:barChart>
      <c:catAx>
        <c:axId val="1049840495"/>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pt-BR"/>
          </a:p>
        </c:txPr>
        <c:crossAx val="1049841327"/>
        <c:crosses val="autoZero"/>
        <c:auto val="1"/>
        <c:lblAlgn val="ctr"/>
        <c:lblOffset val="100"/>
        <c:noMultiLvlLbl val="0"/>
      </c:catAx>
      <c:valAx>
        <c:axId val="1049841327"/>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crossAx val="104984049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34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FC9-4A91-890A-66C0E5182D97}"/>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FC9-4A91-890A-66C0E5182D97}"/>
              </c:ext>
            </c:extLst>
          </c:dPt>
          <c:dPt>
            <c:idx val="2"/>
            <c:bubble3D val="0"/>
            <c:spPr>
              <a:solidFill>
                <a:srgbClr val="9972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FC9-4A91-890A-66C0E5182D97}"/>
              </c:ext>
            </c:extLst>
          </c:dPt>
          <c:dPt>
            <c:idx val="3"/>
            <c:bubble3D val="0"/>
            <c:spPr>
              <a:solidFill>
                <a:srgbClr val="BF01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FC9-4A91-890A-66C0E5182D9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 invetario estados Roraima FFB(1).xlsx]Planilha1'!$A$2:$A$5</c:f>
              <c:strCache>
                <c:ptCount val="4"/>
                <c:pt idx="0">
                  <c:v>Ciências Agrárias</c:v>
                </c:pt>
                <c:pt idx="1">
                  <c:v>Ciências Biológicas</c:v>
                </c:pt>
                <c:pt idx="2">
                  <c:v>Ciências Humanas</c:v>
                </c:pt>
                <c:pt idx="3">
                  <c:v>Ciências Exatas e da Terra</c:v>
                </c:pt>
              </c:strCache>
            </c:strRef>
          </c:cat>
          <c:val>
            <c:numRef>
              <c:f>'[PNIPE invetario estados Roraima FFB(1).xlsx]Planilha1'!$B$2:$B$5</c:f>
              <c:numCache>
                <c:formatCode>General</c:formatCode>
                <c:ptCount val="4"/>
                <c:pt idx="0">
                  <c:v>2</c:v>
                </c:pt>
                <c:pt idx="1">
                  <c:v>10</c:v>
                </c:pt>
                <c:pt idx="2">
                  <c:v>1</c:v>
                </c:pt>
                <c:pt idx="3">
                  <c:v>2</c:v>
                </c:pt>
              </c:numCache>
            </c:numRef>
          </c:val>
          <c:extLst>
            <c:ext xmlns:c16="http://schemas.microsoft.com/office/drawing/2014/chart" uri="{C3380CC4-5D6E-409C-BE32-E72D297353CC}">
              <c16:uniqueId val="{00000008-7FC9-4A91-890A-66C0E5182D97}"/>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5500390699062117"/>
          <c:y val="0.16346821648857313"/>
          <c:w val="0.27586022464693599"/>
          <c:h val="0.67769320501603969"/>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rgbClr val="BF0100"/>
              </a:solidFill>
              <a:ln w="9525" cap="flat" cmpd="sng" algn="ctr">
                <a:solidFill>
                  <a:schemeClr val="lt1">
                    <a:alpha val="50000"/>
                  </a:schemeClr>
                </a:solidFill>
                <a:round/>
              </a:ln>
              <a:effectLst/>
            </c:spPr>
            <c:extLst>
              <c:ext xmlns:c16="http://schemas.microsoft.com/office/drawing/2014/chart" uri="{C3380CC4-5D6E-409C-BE32-E72D297353CC}">
                <c16:uniqueId val="{00000001-723E-4E60-9AD2-059034E4679C}"/>
              </c:ext>
            </c:extLst>
          </c:dPt>
          <c:dPt>
            <c:idx val="1"/>
            <c:invertIfNegative val="0"/>
            <c:bubble3D val="0"/>
            <c:spPr>
              <a:solidFill>
                <a:schemeClr val="accent1">
                  <a:lumMod val="60000"/>
                  <a:lumOff val="4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2-723E-4E60-9AD2-059034E4679C}"/>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pt-B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'[PNIPE invetario estados Roraima FFB(1).xlsx]Planilha1'!$A$15:$A$16</c:f>
              <c:strCache>
                <c:ptCount val="2"/>
                <c:pt idx="0">
                  <c:v>  Agronomia</c:v>
                </c:pt>
                <c:pt idx="1">
                  <c:v>  Ciências Ambientais</c:v>
                </c:pt>
              </c:strCache>
            </c:strRef>
          </c:cat>
          <c:val>
            <c:numRef>
              <c:f>'[PNIPE invetario estados Roraima FFB(1).xlsx]Planilha1'!$B$15:$B$16</c:f>
              <c:numCache>
                <c:formatCode>General</c:formatCode>
                <c:ptCount val="2"/>
                <c:pt idx="0">
                  <c:v>1</c:v>
                </c:pt>
                <c:pt idx="1">
                  <c:v>1</c:v>
                </c:pt>
              </c:numCache>
            </c:numRef>
          </c:val>
          <c:extLst>
            <c:ext xmlns:c16="http://schemas.microsoft.com/office/drawing/2014/chart" uri="{C3380CC4-5D6E-409C-BE32-E72D297353CC}">
              <c16:uniqueId val="{00000000-723E-4E60-9AD2-059034E4679C}"/>
            </c:ext>
          </c:extLst>
        </c:ser>
        <c:dLbls>
          <c:dLblPos val="inEnd"/>
          <c:showLegendKey val="0"/>
          <c:showVal val="1"/>
          <c:showCatName val="0"/>
          <c:showSerName val="0"/>
          <c:showPercent val="0"/>
          <c:showBubbleSize val="0"/>
        </c:dLbls>
        <c:gapWidth val="65"/>
        <c:axId val="1049850063"/>
        <c:axId val="1049855471"/>
      </c:barChart>
      <c:catAx>
        <c:axId val="1049850063"/>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pt-BR"/>
          </a:p>
        </c:txPr>
        <c:crossAx val="1049855471"/>
        <c:crosses val="autoZero"/>
        <c:auto val="1"/>
        <c:lblAlgn val="ctr"/>
        <c:lblOffset val="100"/>
        <c:noMultiLvlLbl val="0"/>
      </c:catAx>
      <c:valAx>
        <c:axId val="1049855471"/>
        <c:scaling>
          <c:orientation val="minMax"/>
          <c:max val="1"/>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t-BR"/>
          </a:p>
        </c:txPr>
        <c:crossAx val="1049850063"/>
        <c:crosses val="autoZero"/>
        <c:crossBetween val="between"/>
        <c:majorUnit val="1"/>
      </c:valAx>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628507394565285E-2"/>
          <c:y val="7.8903130458917461E-2"/>
          <c:w val="0.91971353297410707"/>
          <c:h val="0.92420930195959494"/>
        </c:manualLayout>
      </c:layout>
      <c:doughnutChart>
        <c:varyColors val="1"/>
        <c:ser>
          <c:idx val="0"/>
          <c:order val="0"/>
          <c:spPr>
            <a:noFill/>
            <a:ln>
              <a:solidFill>
                <a:schemeClr val="tx1"/>
              </a:solidFill>
            </a:ln>
          </c:spPr>
          <c:dPt>
            <c:idx val="0"/>
            <c:bubble3D val="0"/>
            <c:spPr>
              <a:solidFill>
                <a:srgbClr val="00B05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2FE-45A5-9DFE-865C8F0DDCBD}"/>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2FE-45A5-9DFE-865C8F0DDCBD}"/>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2FE-45A5-9DFE-865C8F0DDCBD}"/>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2FE-45A5-9DFE-865C8F0DDCBD}"/>
              </c:ext>
            </c:extLst>
          </c:dPt>
          <c:dLbls>
            <c:delete val="1"/>
          </c:dLbls>
          <c:cat>
            <c:strRef>
              <c:f>'[PNIPE invetario estados Roraima FFB(1).xlsx]Planilha1'!$A$2:$A$5</c:f>
              <c:strCache>
                <c:ptCount val="4"/>
                <c:pt idx="0">
                  <c:v>Ciências Agrárias</c:v>
                </c:pt>
                <c:pt idx="1">
                  <c:v>Ciências Biológicas</c:v>
                </c:pt>
                <c:pt idx="2">
                  <c:v>Ciências Humanas</c:v>
                </c:pt>
                <c:pt idx="3">
                  <c:v>Ciências Exatas e da Terra</c:v>
                </c:pt>
              </c:strCache>
            </c:strRef>
          </c:cat>
          <c:val>
            <c:numRef>
              <c:f>'[PNIPE invetario estados Roraima FFB(1).xlsx]Planilha1'!$B$2:$B$5</c:f>
              <c:numCache>
                <c:formatCode>General</c:formatCode>
                <c:ptCount val="4"/>
                <c:pt idx="0">
                  <c:v>2</c:v>
                </c:pt>
                <c:pt idx="1">
                  <c:v>10</c:v>
                </c:pt>
                <c:pt idx="2">
                  <c:v>1</c:v>
                </c:pt>
                <c:pt idx="3">
                  <c:v>2</c:v>
                </c:pt>
              </c:numCache>
            </c:numRef>
          </c:val>
          <c:extLst>
            <c:ext xmlns:c16="http://schemas.microsoft.com/office/drawing/2014/chart" uri="{C3380CC4-5D6E-409C-BE32-E72D297353CC}">
              <c16:uniqueId val="{00000008-92FE-45A5-9DFE-865C8F0DDCBD}"/>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569-4F13-A866-5E15D56AD704}"/>
              </c:ext>
            </c:extLst>
          </c:dPt>
          <c:dPt>
            <c:idx val="1"/>
            <c:bubble3D val="0"/>
            <c:spPr>
              <a:solidFill>
                <a:schemeClr val="accent1">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569-4F13-A866-5E15D56AD70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 invetario estados Roraima FFB(1).xlsx]Planilha1'!$A$15:$A$16</c:f>
              <c:strCache>
                <c:ptCount val="2"/>
                <c:pt idx="0">
                  <c:v>  Agronomia</c:v>
                </c:pt>
                <c:pt idx="1">
                  <c:v>  Ciências Ambientais</c:v>
                </c:pt>
              </c:strCache>
            </c:strRef>
          </c:cat>
          <c:val>
            <c:numRef>
              <c:f>'[PNIPE invetario estados Roraima FFB(1).xlsx]Planilha1'!$B$15:$B$16</c:f>
              <c:numCache>
                <c:formatCode>General</c:formatCode>
                <c:ptCount val="2"/>
                <c:pt idx="0">
                  <c:v>1</c:v>
                </c:pt>
                <c:pt idx="1">
                  <c:v>1</c:v>
                </c:pt>
              </c:numCache>
            </c:numRef>
          </c:val>
          <c:extLst>
            <c:ext xmlns:c16="http://schemas.microsoft.com/office/drawing/2014/chart" uri="{C3380CC4-5D6E-409C-BE32-E72D297353CC}">
              <c16:uniqueId val="{00000004-5569-4F13-A866-5E15D56AD704}"/>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71032110065030729"/>
          <c:y val="0.33417886041638123"/>
          <c:w val="0.2257899209545243"/>
          <c:h val="0.35505030621172351"/>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0"/>
          <c:showCatName val="0"/>
          <c:showSerName val="0"/>
          <c:showPercent val="0"/>
          <c:showBubbleSize val="0"/>
        </c:dLbls>
        <c:gapWidth val="182"/>
        <c:axId val="1128712767"/>
        <c:axId val="1128711935"/>
      </c:barChart>
      <c:catAx>
        <c:axId val="11287127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8711935"/>
        <c:crosses val="autoZero"/>
        <c:auto val="1"/>
        <c:lblAlgn val="ctr"/>
        <c:lblOffset val="100"/>
        <c:noMultiLvlLbl val="0"/>
      </c:catAx>
      <c:valAx>
        <c:axId val="112871193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871276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3755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0866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44657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09298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0476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12296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4018207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6230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59146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3296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4/15/2025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587783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1482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02520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3812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2A54C80-263E-416B-A8E0-580EDEADCBDC}" type="datetimeFigureOut">
              <a:rPr lang="en-US" smtClean="0"/>
              <a:t>4/15/2025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830457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03426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9150035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chart" Target="../charts/chart10.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chart" Target="../charts/chart12.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7.xml"/><Relationship Id="rId5" Type="http://schemas.openxmlformats.org/officeDocument/2006/relationships/chart" Target="../charts/chart14.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8.xml"/><Relationship Id="rId2" Type="http://schemas.openxmlformats.org/officeDocument/2006/relationships/slideLayout" Target="../slideLayouts/slideLayout2.xml"/><Relationship Id="rId1" Type="http://schemas.openxmlformats.org/officeDocument/2006/relationships/themeOverride" Target="../theme/themeOverride8.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chart" Target="../charts/chart19.xml"/></Relationships>
</file>

<file path=ppt/slides/_rels/slide17.xml.rels><?xml version="1.0" encoding="UTF-8" standalone="yes"?>
<Relationships xmlns="http://schemas.openxmlformats.org/package/2006/relationships"><Relationship Id="rId8" Type="http://schemas.openxmlformats.org/officeDocument/2006/relationships/chart" Target="../charts/chart24.xml"/><Relationship Id="rId3" Type="http://schemas.openxmlformats.org/officeDocument/2006/relationships/image" Target="../media/image2.png"/><Relationship Id="rId7" Type="http://schemas.openxmlformats.org/officeDocument/2006/relationships/chart" Target="../charts/chart23.xml"/><Relationship Id="rId2" Type="http://schemas.openxmlformats.org/officeDocument/2006/relationships/slideLayout" Target="../slideLayouts/slideLayout2.xml"/><Relationship Id="rId1" Type="http://schemas.openxmlformats.org/officeDocument/2006/relationships/themeOverride" Target="../theme/themeOverride10.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stretch>
            <a:fillRect/>
          </a:stretch>
        </p:blipFill>
        <p:spPr>
          <a:xfrm>
            <a:off x="536685" y="4835292"/>
            <a:ext cx="8877128" cy="712033"/>
          </a:xfrm>
          <a:prstGeom prst="rect">
            <a:avLst/>
          </a:prstGeom>
        </p:spPr>
      </p:pic>
      <p:graphicFrame>
        <p:nvGraphicFramePr>
          <p:cNvPr id="4" name="Gráfico 3"/>
          <p:cNvGraphicFramePr>
            <a:graphicFrameLocks/>
          </p:cNvGraphicFramePr>
          <p:nvPr>
            <p:extLst>
              <p:ext uri="{D42A27DB-BD31-4B8C-83A1-F6EECF244321}">
                <p14:modId xmlns:p14="http://schemas.microsoft.com/office/powerpoint/2010/main" val="322110918"/>
              </p:ext>
            </p:extLst>
          </p:nvPr>
        </p:nvGraphicFramePr>
        <p:xfrm>
          <a:off x="-748656" y="411630"/>
          <a:ext cx="10821276" cy="69818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p:cNvGraphicFramePr>
            <a:graphicFrameLocks/>
          </p:cNvGraphicFramePr>
          <p:nvPr>
            <p:extLst>
              <p:ext uri="{D42A27DB-BD31-4B8C-83A1-F6EECF244321}">
                <p14:modId xmlns:p14="http://schemas.microsoft.com/office/powerpoint/2010/main" val="1156302834"/>
              </p:ext>
            </p:extLst>
          </p:nvPr>
        </p:nvGraphicFramePr>
        <p:xfrm>
          <a:off x="1117600" y="1346200"/>
          <a:ext cx="9268286" cy="3403600"/>
        </p:xfrm>
        <a:graphic>
          <a:graphicData uri="http://schemas.openxmlformats.org/drawingml/2006/chart">
            <c:chart xmlns:c="http://schemas.openxmlformats.org/drawingml/2006/chart" xmlns:r="http://schemas.openxmlformats.org/officeDocument/2006/relationships" r:id="rId4"/>
          </a:graphicData>
        </a:graphic>
      </p:graphicFrame>
      <p:sp>
        <p:nvSpPr>
          <p:cNvPr id="2" name="CaixaDeTexto 1"/>
          <p:cNvSpPr txBox="1"/>
          <p:nvPr/>
        </p:nvSpPr>
        <p:spPr>
          <a:xfrm>
            <a:off x="536685" y="1697959"/>
            <a:ext cx="8900835" cy="2123658"/>
          </a:xfrm>
          <a:prstGeom prst="rect">
            <a:avLst/>
          </a:prstGeom>
          <a:noFill/>
        </p:spPr>
        <p:txBody>
          <a:bodyPr wrap="none" rtlCol="0">
            <a:spAutoFit/>
          </a:bodyPr>
          <a:lstStyle/>
          <a:p>
            <a:r>
              <a:rPr lang="pt-BR" sz="2400" b="1" cap="all" spc="50" dirty="0">
                <a:solidFill>
                  <a:srgbClr val="7B72BC"/>
                </a:solidFill>
              </a:rPr>
              <a:t>Resultados da pesquisa sobre as</a:t>
            </a:r>
          </a:p>
          <a:p>
            <a:r>
              <a:rPr lang="pt-BR" sz="2400" b="1" cap="all" spc="50" dirty="0">
                <a:solidFill>
                  <a:srgbClr val="7B72BC"/>
                </a:solidFill>
              </a:rPr>
              <a:t>“Áreas do Conhecimento” com cobertura </a:t>
            </a:r>
          </a:p>
          <a:p>
            <a:r>
              <a:rPr lang="pt-BR" sz="2400" b="1" cap="all" spc="50" dirty="0">
                <a:solidFill>
                  <a:srgbClr val="7B72BC"/>
                </a:solidFill>
              </a:rPr>
              <a:t>de infraestruturas de pesquisa RORAIMA - 2024 </a:t>
            </a:r>
          </a:p>
          <a:p>
            <a:endParaRPr lang="pt-BR" sz="2000" b="1" cap="all" spc="50" dirty="0">
              <a:solidFill>
                <a:srgbClr val="7B72BC"/>
              </a:solidFill>
            </a:endParaRPr>
          </a:p>
          <a:p>
            <a:r>
              <a:rPr lang="pt-BR" sz="2000" b="1" cap="all" spc="50" dirty="0">
                <a:solidFill>
                  <a:srgbClr val="7B72BC"/>
                </a:solidFill>
              </a:rPr>
              <a:t>baseada nas unidades cadastradas na </a:t>
            </a:r>
          </a:p>
          <a:p>
            <a:r>
              <a:rPr lang="pt-BR" sz="2000" b="1" cap="all" spc="50" dirty="0">
                <a:solidFill>
                  <a:srgbClr val="7B72BC"/>
                </a:solidFill>
              </a:rPr>
              <a:t>Plataforma Nacional de Infraestrutura de Pesquisa – PNIPE </a:t>
            </a:r>
          </a:p>
        </p:txBody>
      </p:sp>
      <p:sp>
        <p:nvSpPr>
          <p:cNvPr id="3" name="CaixaDeTexto 2">
            <a:extLst>
              <a:ext uri="{FF2B5EF4-FFF2-40B4-BE49-F238E27FC236}">
                <a16:creationId xmlns:a16="http://schemas.microsoft.com/office/drawing/2014/main" id="{FA0388A4-BD6D-B96C-72CE-726DBE70F519}"/>
              </a:ext>
            </a:extLst>
          </p:cNvPr>
          <p:cNvSpPr txBox="1"/>
          <p:nvPr/>
        </p:nvSpPr>
        <p:spPr>
          <a:xfrm>
            <a:off x="536685" y="4835292"/>
            <a:ext cx="4865825" cy="923330"/>
          </a:xfrm>
          <a:prstGeom prst="rect">
            <a:avLst/>
          </a:prstGeom>
          <a:solidFill>
            <a:schemeClr val="bg1"/>
          </a:solidFill>
        </p:spPr>
        <p:txBody>
          <a:bodyPr wrap="square" rtlCol="0">
            <a:spAutoFit/>
          </a:bodyPr>
          <a:lstStyle/>
          <a:p>
            <a:pPr>
              <a:tabLst>
                <a:tab pos="2700020" algn="ctr"/>
                <a:tab pos="5400040" algn="r"/>
              </a:tabLst>
            </a:pP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Secretaria-Executiva - SEXEC</a:t>
            </a:r>
          </a:p>
          <a:p>
            <a:pPr>
              <a:tabLst>
                <a:tab pos="2700020" algn="ctr"/>
                <a:tab pos="5400040" algn="r"/>
              </a:tabLst>
            </a:pP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Assessoria de Estratégia e Governança - ASEST</a:t>
            </a:r>
            <a:br>
              <a:rPr lang="pt-BR" sz="1200" kern="100" dirty="0">
                <a:effectLst/>
                <a:latin typeface="Calibri" panose="020F0502020204030204" pitchFamily="34" charset="0"/>
                <a:ea typeface="Calibri" panose="020F0502020204030204" pitchFamily="34" charset="0"/>
                <a:cs typeface="Times New Roman" panose="02020603050405020304" pitchFamily="18" charset="0"/>
              </a:rPr>
            </a:b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Coordenação de Gestão por Governança - COGEG</a:t>
            </a:r>
          </a:p>
          <a:p>
            <a:endParaRPr lang="pt-BR" dirty="0"/>
          </a:p>
        </p:txBody>
      </p:sp>
    </p:spTree>
    <p:extLst>
      <p:ext uri="{BB962C8B-B14F-4D97-AF65-F5344CB8AC3E}">
        <p14:creationId xmlns:p14="http://schemas.microsoft.com/office/powerpoint/2010/main" val="293795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RORAIMA </a:t>
            </a:r>
            <a:r>
              <a:rPr lang="pt-BR" sz="2000" dirty="0">
                <a:solidFill>
                  <a:srgbClr val="6964B6"/>
                </a:solidFill>
              </a:rPr>
              <a:t>- Ciências Agrárias	</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2520072334"/>
              </p:ext>
            </p:extLst>
          </p:nvPr>
        </p:nvGraphicFramePr>
        <p:xfrm>
          <a:off x="744071" y="1032371"/>
          <a:ext cx="8839200" cy="548387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7559098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RORAIMA  </a:t>
            </a:r>
            <a:r>
              <a:rPr lang="pt-BR" sz="2000" dirty="0">
                <a:solidFill>
                  <a:srgbClr val="6964B6"/>
                </a:solidFill>
              </a:rPr>
              <a:t>- Ciências Agrárias	</a:t>
            </a:r>
            <a:endParaRPr lang="pt-BR" sz="2000" b="1" cap="all" spc="50" dirty="0">
              <a:solidFill>
                <a:srgbClr val="FF0000"/>
              </a:solidFill>
            </a:endParaRPr>
          </a:p>
        </p:txBody>
      </p:sp>
      <p:graphicFrame>
        <p:nvGraphicFramePr>
          <p:cNvPr id="8" name="Gráfico 7"/>
          <p:cNvGraphicFramePr>
            <a:graphicFrameLocks/>
          </p:cNvGraphicFramePr>
          <p:nvPr>
            <p:extLst>
              <p:ext uri="{D42A27DB-BD31-4B8C-83A1-F6EECF244321}">
                <p14:modId xmlns:p14="http://schemas.microsoft.com/office/powerpoint/2010/main" val="159128786"/>
              </p:ext>
            </p:extLst>
          </p:nvPr>
        </p:nvGraphicFramePr>
        <p:xfrm>
          <a:off x="358589" y="718281"/>
          <a:ext cx="2034988" cy="2204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áfico 8"/>
          <p:cNvGraphicFramePr>
            <a:graphicFrameLocks/>
          </p:cNvGraphicFramePr>
          <p:nvPr>
            <p:extLst>
              <p:ext uri="{D42A27DB-BD31-4B8C-83A1-F6EECF244321}">
                <p14:modId xmlns:p14="http://schemas.microsoft.com/office/powerpoint/2010/main" val="735108134"/>
              </p:ext>
            </p:extLst>
          </p:nvPr>
        </p:nvGraphicFramePr>
        <p:xfrm>
          <a:off x="1495103" y="1426167"/>
          <a:ext cx="7727577" cy="478715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9706595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RORAIMA </a:t>
            </a:r>
            <a:r>
              <a:rPr lang="pt-BR" sz="2000" dirty="0">
                <a:solidFill>
                  <a:srgbClr val="6964B6"/>
                </a:solidFill>
              </a:rPr>
              <a:t>- Ciências Biológicas</a:t>
            </a:r>
          </a:p>
        </p:txBody>
      </p:sp>
      <p:graphicFrame>
        <p:nvGraphicFramePr>
          <p:cNvPr id="7" name="Gráfico 6"/>
          <p:cNvGraphicFramePr>
            <a:graphicFrameLocks/>
          </p:cNvGraphicFramePr>
          <p:nvPr>
            <p:extLst>
              <p:ext uri="{D42A27DB-BD31-4B8C-83A1-F6EECF244321}">
                <p14:modId xmlns:p14="http://schemas.microsoft.com/office/powerpoint/2010/main" val="923444406"/>
              </p:ext>
            </p:extLst>
          </p:nvPr>
        </p:nvGraphicFramePr>
        <p:xfrm>
          <a:off x="779929" y="1032371"/>
          <a:ext cx="8543365" cy="52070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Gráfico 4"/>
          <p:cNvGraphicFramePr>
            <a:graphicFrameLocks/>
          </p:cNvGraphicFramePr>
          <p:nvPr>
            <p:extLst>
              <p:ext uri="{D42A27DB-BD31-4B8C-83A1-F6EECF244321}">
                <p14:modId xmlns:p14="http://schemas.microsoft.com/office/powerpoint/2010/main" val="3491653684"/>
              </p:ext>
            </p:extLst>
          </p:nvPr>
        </p:nvGraphicFramePr>
        <p:xfrm>
          <a:off x="681318" y="1032371"/>
          <a:ext cx="8641976" cy="534940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74355428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RORAIMA </a:t>
            </a:r>
            <a:r>
              <a:rPr lang="pt-BR" sz="2000" dirty="0">
                <a:solidFill>
                  <a:srgbClr val="6964B6"/>
                </a:solidFill>
              </a:rPr>
              <a:t>- Ciências Biológicas</a:t>
            </a:r>
          </a:p>
        </p:txBody>
      </p:sp>
      <p:graphicFrame>
        <p:nvGraphicFramePr>
          <p:cNvPr id="8" name="Gráfico 7"/>
          <p:cNvGraphicFramePr>
            <a:graphicFrameLocks/>
          </p:cNvGraphicFramePr>
          <p:nvPr>
            <p:extLst>
              <p:ext uri="{D42A27DB-BD31-4B8C-83A1-F6EECF244321}">
                <p14:modId xmlns:p14="http://schemas.microsoft.com/office/powerpoint/2010/main" val="1900000040"/>
              </p:ext>
            </p:extLst>
          </p:nvPr>
        </p:nvGraphicFramePr>
        <p:xfrm>
          <a:off x="358589" y="718281"/>
          <a:ext cx="2034988" cy="2204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áfico 9"/>
          <p:cNvGraphicFramePr>
            <a:graphicFrameLocks/>
          </p:cNvGraphicFramePr>
          <p:nvPr>
            <p:extLst>
              <p:ext uri="{D42A27DB-BD31-4B8C-83A1-F6EECF244321}">
                <p14:modId xmlns:p14="http://schemas.microsoft.com/office/powerpoint/2010/main" val="239712403"/>
              </p:ext>
            </p:extLst>
          </p:nvPr>
        </p:nvGraphicFramePr>
        <p:xfrm>
          <a:off x="842683" y="1072225"/>
          <a:ext cx="8821270" cy="536443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8938970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RORAIMA </a:t>
            </a:r>
            <a:r>
              <a:rPr lang="pt-BR" sz="2000" dirty="0">
                <a:solidFill>
                  <a:srgbClr val="6964B6"/>
                </a:solidFill>
              </a:rPr>
              <a:t>- Ciências Exatas e da Terra</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1967781018"/>
              </p:ext>
            </p:extLst>
          </p:nvPr>
        </p:nvGraphicFramePr>
        <p:xfrm>
          <a:off x="475130" y="1032371"/>
          <a:ext cx="8884024" cy="544014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Gráfico 4"/>
          <p:cNvGraphicFramePr>
            <a:graphicFrameLocks/>
          </p:cNvGraphicFramePr>
          <p:nvPr>
            <p:extLst>
              <p:ext uri="{D42A27DB-BD31-4B8C-83A1-F6EECF244321}">
                <p14:modId xmlns:p14="http://schemas.microsoft.com/office/powerpoint/2010/main" val="2857105611"/>
              </p:ext>
            </p:extLst>
          </p:nvPr>
        </p:nvGraphicFramePr>
        <p:xfrm>
          <a:off x="717176" y="1032371"/>
          <a:ext cx="8505504" cy="516224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00222734"/>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RORAIMA </a:t>
            </a:r>
            <a:r>
              <a:rPr lang="pt-BR" sz="2000" dirty="0">
                <a:solidFill>
                  <a:srgbClr val="6964B6"/>
                </a:solidFill>
              </a:rPr>
              <a:t>- Ciências Exatas e da Terra</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2755774353"/>
              </p:ext>
            </p:extLst>
          </p:nvPr>
        </p:nvGraphicFramePr>
        <p:xfrm>
          <a:off x="968186" y="1658470"/>
          <a:ext cx="8462683" cy="48767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áfico 8"/>
          <p:cNvGraphicFramePr>
            <a:graphicFrameLocks/>
          </p:cNvGraphicFramePr>
          <p:nvPr>
            <p:extLst>
              <p:ext uri="{D42A27DB-BD31-4B8C-83A1-F6EECF244321}">
                <p14:modId xmlns:p14="http://schemas.microsoft.com/office/powerpoint/2010/main" val="2014208074"/>
              </p:ext>
            </p:extLst>
          </p:nvPr>
        </p:nvGraphicFramePr>
        <p:xfrm>
          <a:off x="385484" y="1032371"/>
          <a:ext cx="2169458" cy="19005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Gráfico 7"/>
          <p:cNvGraphicFramePr>
            <a:graphicFrameLocks/>
          </p:cNvGraphicFramePr>
          <p:nvPr>
            <p:extLst>
              <p:ext uri="{D42A27DB-BD31-4B8C-83A1-F6EECF244321}">
                <p14:modId xmlns:p14="http://schemas.microsoft.com/office/powerpoint/2010/main" val="1798628559"/>
              </p:ext>
            </p:extLst>
          </p:nvPr>
        </p:nvGraphicFramePr>
        <p:xfrm>
          <a:off x="358589" y="718281"/>
          <a:ext cx="2034988" cy="220421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Gráfico 9"/>
          <p:cNvGraphicFramePr>
            <a:graphicFrameLocks/>
          </p:cNvGraphicFramePr>
          <p:nvPr>
            <p:extLst>
              <p:ext uri="{D42A27DB-BD31-4B8C-83A1-F6EECF244321}">
                <p14:modId xmlns:p14="http://schemas.microsoft.com/office/powerpoint/2010/main" val="3949812029"/>
              </p:ext>
            </p:extLst>
          </p:nvPr>
        </p:nvGraphicFramePr>
        <p:xfrm>
          <a:off x="968186" y="1326776"/>
          <a:ext cx="8462683" cy="479933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9975598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RORAIMA </a:t>
            </a:r>
            <a:r>
              <a:rPr lang="pt-BR" sz="2000" dirty="0">
                <a:solidFill>
                  <a:srgbClr val="6964B6"/>
                </a:solidFill>
              </a:rPr>
              <a:t>- Ciências Humanas</a:t>
            </a:r>
            <a:endParaRPr lang="pt-BR" sz="2000" b="1" cap="all" spc="50" dirty="0">
              <a:solidFill>
                <a:srgbClr val="FF0000"/>
              </a:solidFill>
            </a:endParaRPr>
          </a:p>
        </p:txBody>
      </p:sp>
      <p:graphicFrame>
        <p:nvGraphicFramePr>
          <p:cNvPr id="8" name="Gráfico 7"/>
          <p:cNvGraphicFramePr>
            <a:graphicFrameLocks/>
          </p:cNvGraphicFramePr>
          <p:nvPr>
            <p:extLst>
              <p:ext uri="{D42A27DB-BD31-4B8C-83A1-F6EECF244321}">
                <p14:modId xmlns:p14="http://schemas.microsoft.com/office/powerpoint/2010/main" val="131278887"/>
              </p:ext>
            </p:extLst>
          </p:nvPr>
        </p:nvGraphicFramePr>
        <p:xfrm>
          <a:off x="627529" y="1102659"/>
          <a:ext cx="8595151" cy="52443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91172504"/>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RORAIMA </a:t>
            </a:r>
            <a:r>
              <a:rPr lang="pt-BR" sz="2000" dirty="0">
                <a:solidFill>
                  <a:srgbClr val="6964B6"/>
                </a:solidFill>
              </a:rPr>
              <a:t>- Ciências Humanas</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4092028813"/>
              </p:ext>
            </p:extLst>
          </p:nvPr>
        </p:nvGraphicFramePr>
        <p:xfrm>
          <a:off x="1407459" y="1479177"/>
          <a:ext cx="7815221" cy="510988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áfico 9"/>
          <p:cNvGraphicFramePr>
            <a:graphicFrameLocks/>
          </p:cNvGraphicFramePr>
          <p:nvPr>
            <p:extLst>
              <p:ext uri="{D42A27DB-BD31-4B8C-83A1-F6EECF244321}">
                <p14:modId xmlns:p14="http://schemas.microsoft.com/office/powerpoint/2010/main" val="225912298"/>
              </p:ext>
            </p:extLst>
          </p:nvPr>
        </p:nvGraphicFramePr>
        <p:xfrm>
          <a:off x="268942" y="627528"/>
          <a:ext cx="2142564" cy="22680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Gráfico 10"/>
          <p:cNvGraphicFramePr>
            <a:graphicFrameLocks/>
          </p:cNvGraphicFramePr>
          <p:nvPr>
            <p:extLst>
              <p:ext uri="{D42A27DB-BD31-4B8C-83A1-F6EECF244321}">
                <p14:modId xmlns:p14="http://schemas.microsoft.com/office/powerpoint/2010/main" val="3099344193"/>
              </p:ext>
            </p:extLst>
          </p:nvPr>
        </p:nvGraphicFramePr>
        <p:xfrm>
          <a:off x="322730" y="942555"/>
          <a:ext cx="2169458" cy="190051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Gráfico 7"/>
          <p:cNvGraphicFramePr>
            <a:graphicFrameLocks/>
          </p:cNvGraphicFramePr>
          <p:nvPr>
            <p:extLst>
              <p:ext uri="{D42A27DB-BD31-4B8C-83A1-F6EECF244321}">
                <p14:modId xmlns:p14="http://schemas.microsoft.com/office/powerpoint/2010/main" val="1148735828"/>
              </p:ext>
            </p:extLst>
          </p:nvPr>
        </p:nvGraphicFramePr>
        <p:xfrm>
          <a:off x="358589" y="718281"/>
          <a:ext cx="2034988" cy="220421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Gráfico 8"/>
          <p:cNvGraphicFramePr>
            <a:graphicFrameLocks/>
          </p:cNvGraphicFramePr>
          <p:nvPr>
            <p:extLst>
              <p:ext uri="{D42A27DB-BD31-4B8C-83A1-F6EECF244321}">
                <p14:modId xmlns:p14="http://schemas.microsoft.com/office/powerpoint/2010/main" val="3709952652"/>
              </p:ext>
            </p:extLst>
          </p:nvPr>
        </p:nvGraphicFramePr>
        <p:xfrm>
          <a:off x="1039907" y="1264024"/>
          <a:ext cx="8182774" cy="516367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737705098"/>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65415" y="459986"/>
            <a:ext cx="8544098" cy="5811591"/>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LIMITAÇÕES </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As diferentes áreas do conhecimento têm necessidades muito diversas no suporte em infraestrutura, apesar da amplitude de formatos laboratoriais aceitos, em função das diferentes características da ação de pesquisa de cada área, bem como dos diferentes tratamentos para se chegar a resultados e publicações.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Não foram apurados conceitos relevantes para a pesquisa como a intensidade com que um equipamento ou outra infraestrutura de pesquisa é capaz de fornecer suporte, ou sua atualidade frente às novas práticas e desafios que a pesquisa se debruça na atualidade.</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 base dados PNIPE é ainda recente e dinâmica, embora em seu conjunto com fontes legítimas represente bem a infraestrutura de pesquisa brasileira, não é censitária com grandes complexos ainda ausentes.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Foi percebido em 4 meses o crescimento significativo da base PNIPE da ordem de 10% o que permite inferir que possam ainda ocorrer sensível alteração na foto retirada nesse momento, que com a maior maturidade seria melhor representativa da realidade.</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3126277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65415" y="459986"/>
            <a:ext cx="8544098" cy="4472250"/>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DISCUSSÃO </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Essa visualização aqui proposta das infraestrutura de pesquisa ativas do Brasil trás uma visão estratégica que pode levar a avaliações quanto a fragmentação dos espaços, a otimização do investimento de recursos públicos na infraestrutura existente, e por adquirir, bem como na construção de planos para investimento de instalações por área, quando identificada carência frente a outros indicadores como recursos humanos disponíveis, vocação regional e atendimento a demandas sociais latentes;</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Sugere-se que a validade maior seria na aplicação comparada, tanto a aplicação de recursos de P&amp;D, recursos humanos preparados disponíveis, ou na observação comparativa entre países e ainda com o acompanhamento de sua evolução, onde se pode revelar grandes tendências e movimentos, considerando as idiossincrasias de cada área ou região.</a:t>
            </a:r>
          </a:p>
        </p:txBody>
      </p:sp>
      <p:pic>
        <p:nvPicPr>
          <p:cNvPr id="4" name="Imagem 3"/>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3039636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402078" y="712756"/>
            <a:ext cx="7928649" cy="2944460"/>
          </a:xfrm>
          <a:prstGeom prst="rect">
            <a:avLst/>
          </a:prstGeom>
        </p:spPr>
        <p:txBody>
          <a:bodyPr wrap="square">
            <a:spAutoFit/>
          </a:bodyPr>
          <a:lstStyle/>
          <a:p>
            <a:pPr>
              <a:lnSpc>
                <a:spcPct val="107000"/>
              </a:lnSpc>
              <a:spcAft>
                <a:spcPts val="75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O QUE DEVE SER COMPUTADO</a:t>
            </a:r>
            <a:r>
              <a:rPr lang="pt-BR" dirty="0">
                <a:latin typeface="Times New Roman" panose="02020603050405020304" pitchFamily="18" charset="0"/>
                <a:ea typeface="Times New Roman" panose="02020603050405020304" pitchFamily="18" charset="0"/>
                <a:cs typeface="Times New Roman" panose="02020603050405020304" pitchFamily="18" charset="0"/>
              </a:rPr>
              <a:t> </a:t>
            </a:r>
            <a:br>
              <a:rPr lang="pt-BR" dirty="0">
                <a:latin typeface="Times New Roman" panose="02020603050405020304" pitchFamily="18" charset="0"/>
                <a:ea typeface="Times New Roman" panose="02020603050405020304" pitchFamily="18" charset="0"/>
                <a:cs typeface="Times New Roman" panose="02020603050405020304" pitchFamily="18" charset="0"/>
              </a:rPr>
            </a:b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 participação percentual de cada </a:t>
            </a:r>
            <a:r>
              <a:rPr lang="pt-BR" b="1" dirty="0">
                <a:latin typeface="Helvetica" panose="020B0604020202020204" pitchFamily="34" charset="0"/>
                <a:ea typeface="Times New Roman" panose="02020603050405020304" pitchFamily="18" charset="0"/>
                <a:cs typeface="Times New Roman" panose="02020603050405020304" pitchFamily="18" charset="0"/>
              </a:rPr>
              <a:t>grande área do conhecimento </a:t>
            </a:r>
            <a:r>
              <a:rPr lang="pt-BR" dirty="0">
                <a:latin typeface="Helvetica" panose="020B0604020202020204" pitchFamily="34" charset="0"/>
                <a:ea typeface="Times New Roman" panose="02020603050405020304" pitchFamily="18" charset="0"/>
                <a:cs typeface="Times New Roman" panose="02020603050405020304" pitchFamily="18" charset="0"/>
              </a:rPr>
              <a:t>no total de unidades que servem à infraestrutura de pesquisa cadastrada na PNIPE;</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 participação percentual de cada </a:t>
            </a:r>
            <a:r>
              <a:rPr lang="pt-BR" b="1" dirty="0">
                <a:latin typeface="Helvetica" panose="020B0604020202020204" pitchFamily="34" charset="0"/>
                <a:ea typeface="Times New Roman" panose="02020603050405020304" pitchFamily="18" charset="0"/>
                <a:cs typeface="Times New Roman" panose="02020603050405020304" pitchFamily="18" charset="0"/>
              </a:rPr>
              <a:t>área do conhecimento </a:t>
            </a:r>
            <a:r>
              <a:rPr lang="pt-BR" dirty="0">
                <a:latin typeface="Helvetica" panose="020B0604020202020204" pitchFamily="34" charset="0"/>
                <a:ea typeface="Times New Roman" panose="02020603050405020304" pitchFamily="18" charset="0"/>
                <a:cs typeface="Times New Roman" panose="02020603050405020304" pitchFamily="18" charset="0"/>
              </a:rPr>
              <a:t>no total de unidades infraestrutura de pesquisa que servem àquela grande área; </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pt-BR" dirty="0">
                <a:latin typeface="Helvetica" panose="020B0604020202020204" pitchFamily="34" charset="0"/>
                <a:ea typeface="Times New Roman" panose="02020603050405020304" pitchFamily="18" charset="0"/>
              </a:rPr>
              <a:t>O número de unidades de infraestrutura de pesquisa que servem a cada área do conhecimento.</a:t>
            </a:r>
            <a:endParaRPr lang="pt-BR" dirty="0"/>
          </a:p>
        </p:txBody>
      </p:sp>
      <p:sp>
        <p:nvSpPr>
          <p:cNvPr id="11" name="Retângulo 10"/>
          <p:cNvSpPr/>
          <p:nvPr/>
        </p:nvSpPr>
        <p:spPr>
          <a:xfrm>
            <a:off x="1402078" y="4082028"/>
            <a:ext cx="7928649" cy="2320764"/>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O QUE NÃO DEVE SER COMPUTADO </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Não se pode somar as unidades de infraestrutura de pesquisa das áreas de conhecimento, a sobreposição é a regra, no geral cada laboratório serve a diversas áreas do conhecimento, sendo portando exceções unidades laboratoriais de atuação exclusiva de uma área de conhecimento.</a:t>
            </a:r>
          </a:p>
        </p:txBody>
      </p:sp>
      <p:pic>
        <p:nvPicPr>
          <p:cNvPr id="4" name="Imagem 3"/>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2096329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p:cNvGraphicFramePr>
          <p:nvPr/>
        </p:nvGraphicFramePr>
        <p:xfrm>
          <a:off x="-587789" y="403241"/>
          <a:ext cx="10821276" cy="6981825"/>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a:extLst>
              <a:ext uri="{FF2B5EF4-FFF2-40B4-BE49-F238E27FC236}">
                <a16:creationId xmlns:a16="http://schemas.microsoft.com/office/drawing/2014/main" id="{76CDCCF3-E885-10E0-F3BB-1628A72AA70A}"/>
              </a:ext>
            </a:extLst>
          </p:cNvPr>
          <p:cNvSpPr txBox="1"/>
          <p:nvPr/>
        </p:nvSpPr>
        <p:spPr>
          <a:xfrm>
            <a:off x="95446" y="403241"/>
            <a:ext cx="10787449" cy="4466544"/>
          </a:xfrm>
          <a:prstGeom prst="rect">
            <a:avLst/>
          </a:prstGeom>
          <a:noFill/>
        </p:spPr>
        <p:txBody>
          <a:bodyPr wrap="square" rtlCol="0">
            <a:spAutoFit/>
          </a:bodyPr>
          <a:lstStyle/>
          <a:p>
            <a:pPr algn="ctr">
              <a:spcAft>
                <a:spcPts val="2000"/>
              </a:spcAft>
            </a:pPr>
            <a:endParaRPr lang="pt-BR" sz="3400" b="1" dirty="0">
              <a:solidFill>
                <a:srgbClr val="024059"/>
              </a:solidFill>
            </a:endParaRPr>
          </a:p>
          <a:p>
            <a:pPr algn="ctr">
              <a:spcAft>
                <a:spcPts val="2000"/>
              </a:spcAft>
            </a:pPr>
            <a:endParaRPr lang="pt-BR" sz="3400" b="1" dirty="0">
              <a:solidFill>
                <a:srgbClr val="024059"/>
              </a:solidFill>
            </a:endParaRPr>
          </a:p>
          <a:p>
            <a:pPr algn="ctr">
              <a:spcAft>
                <a:spcPts val="2000"/>
              </a:spcAft>
            </a:pPr>
            <a:r>
              <a:rPr lang="pt-BR" sz="4000" b="1" dirty="0">
                <a:solidFill>
                  <a:srgbClr val="024059"/>
                </a:solidFill>
              </a:rPr>
              <a:t>Obrigado (a)!</a:t>
            </a:r>
          </a:p>
          <a:p>
            <a:pPr algn="ctr"/>
            <a:r>
              <a:rPr lang="pt-BR" sz="2000" dirty="0"/>
              <a:t>Secretaria-Executiva - SEXEC</a:t>
            </a:r>
          </a:p>
          <a:p>
            <a:pPr algn="ctr"/>
            <a:r>
              <a:rPr lang="pt-BR" sz="2000" dirty="0"/>
              <a:t>Assessoria de Estratégia e Governança - ASEST</a:t>
            </a:r>
          </a:p>
          <a:p>
            <a:pPr algn="ctr"/>
            <a:r>
              <a:rPr lang="pt-BR" sz="2000" dirty="0"/>
              <a:t>Coordenação de Gestão por Governança - COGEG</a:t>
            </a:r>
          </a:p>
          <a:p>
            <a:pPr algn="ctr"/>
            <a:endParaRPr lang="pt-BR" sz="2400" dirty="0"/>
          </a:p>
          <a:p>
            <a:pPr algn="ctr">
              <a:lnSpc>
                <a:spcPct val="150000"/>
              </a:lnSpc>
            </a:pPr>
            <a:r>
              <a:rPr lang="pt-BR" sz="1500" dirty="0" err="1"/>
              <a:t>cogeg@mcti.gov.br</a:t>
            </a:r>
            <a:endParaRPr lang="pt-BR" sz="1500" dirty="0"/>
          </a:p>
          <a:p>
            <a:pPr algn="ctr">
              <a:lnSpc>
                <a:spcPct val="150000"/>
              </a:lnSpc>
            </a:pPr>
            <a:r>
              <a:rPr lang="pt-BR" sz="1500" dirty="0"/>
              <a:t>(61) 2033-8168</a:t>
            </a:r>
          </a:p>
        </p:txBody>
      </p:sp>
      <p:pic>
        <p:nvPicPr>
          <p:cNvPr id="2" name="Imagem 1"/>
          <p:cNvPicPr>
            <a:picLocks noChangeAspect="1"/>
          </p:cNvPicPr>
          <p:nvPr/>
        </p:nvPicPr>
        <p:blipFill>
          <a:blip r:embed="rId3"/>
          <a:stretch>
            <a:fillRect/>
          </a:stretch>
        </p:blipFill>
        <p:spPr>
          <a:xfrm>
            <a:off x="3523015" y="5907332"/>
            <a:ext cx="3932309" cy="950668"/>
          </a:xfrm>
          <a:prstGeom prst="rect">
            <a:avLst/>
          </a:prstGeom>
        </p:spPr>
      </p:pic>
    </p:spTree>
    <p:extLst>
      <p:ext uri="{BB962C8B-B14F-4D97-AF65-F5344CB8AC3E}">
        <p14:creationId xmlns:p14="http://schemas.microsoft.com/office/powerpoint/2010/main" val="214407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73726" y="1075129"/>
            <a:ext cx="7928649" cy="4549194"/>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FONTE DE INFORMAÇÃO</a:t>
            </a:r>
          </a:p>
          <a:p>
            <a:pPr algn="just" fontAlgn="base">
              <a:lnSpc>
                <a:spcPct val="107000"/>
              </a:lnSpc>
              <a:spcAft>
                <a:spcPts val="600"/>
              </a:spcAft>
            </a:pPr>
            <a:r>
              <a:rPr lang="pt-BR" dirty="0">
                <a:latin typeface="Helvetica" panose="020B0604020202020204" pitchFamily="34" charset="0"/>
                <a:ea typeface="Times New Roman" panose="02020603050405020304" pitchFamily="18" charset="0"/>
                <a:cs typeface="Times New Roman" panose="02020603050405020304" pitchFamily="18" charset="0"/>
              </a:rPr>
              <a:t>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Foi realizada a análise da infraestrutura de pesquisa no Brasil por áreas e grandes áreas do conhecimento com base no repositório de informações para laboratórios científicos do MCTI, Plataforma Nacional de Infraestrutura de Pesquisa – MCTI, PNIPE;</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Nele se encontram mapeadas grande parte das instalações laboratoriais de pesquisa das Instituições Científicas, Tecnológicas e de Inovação sediadas no Brasil que desenvolvam atividades de P&amp;D por meio de suas instalações;</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Ao avaliar as informações sobre as infraestruturas de pesquisa existentes na base, optou-se por capturar em busca avançada um a um com nome, a localização e as áreas de atuação de cada laboratório cadastrado por unidade da federação.</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619380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707967" y="551429"/>
            <a:ext cx="9159240" cy="5347874"/>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CONCEITO UTILIZADO DE INFRAESTRUTURA DE PESQUISA</a:t>
            </a:r>
          </a:p>
          <a:p>
            <a:pPr algn="just" fontAlgn="base">
              <a:lnSpc>
                <a:spcPct val="107000"/>
              </a:lnSpc>
              <a:spcAft>
                <a:spcPts val="600"/>
              </a:spcAft>
            </a:pPr>
            <a:endPar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fontAlgn="base">
              <a:spcAft>
                <a:spcPts val="600"/>
              </a:spcAft>
              <a:buFont typeface="Arial" panose="020B0604020202020204" pitchFamily="34" charset="0"/>
              <a:buChar char="•"/>
            </a:pPr>
            <a:r>
              <a:rPr lang="pt-BR" sz="1600" dirty="0"/>
              <a:t>Instalações físicas ou virtuais que fornecem à comunidade científica insumos, equipamentos e serviços para realizar atividades de pesquisa e desenvolvimento experimental (P&amp;D) e fomentar a inovação, tipificados em: </a:t>
            </a:r>
          </a:p>
          <a:p>
            <a:pPr marL="857250" lvl="1" indent="-400050" algn="just" fontAlgn="base">
              <a:buAutoNum type="romanLcParenBoth"/>
            </a:pPr>
            <a:r>
              <a:rPr lang="pt-BR" sz="1600" dirty="0"/>
              <a:t>instalações físicas com equipamentos e instrumentos utilizados nas atividades de P&amp;D; </a:t>
            </a:r>
          </a:p>
          <a:p>
            <a:pPr marL="857250" lvl="1" indent="-400050" algn="just" fontAlgn="base">
              <a:buAutoNum type="romanLcParenBoth"/>
            </a:pPr>
            <a:r>
              <a:rPr lang="pt-BR" sz="1600" dirty="0"/>
              <a:t>recursos de conhecimento, coleções, arquivos, base de dados, utilizados em pesquisas científicas; </a:t>
            </a:r>
          </a:p>
          <a:p>
            <a:pPr marL="857250" lvl="1" indent="-400050" algn="just" fontAlgn="base">
              <a:buAutoNum type="romanLcParenBoth"/>
            </a:pPr>
            <a:r>
              <a:rPr lang="pt-BR" sz="1600" dirty="0"/>
              <a:t>recursos de tecnologia da informação e comunicação, tais como grids, redes de alto desempenho e softwares específicos; e </a:t>
            </a:r>
          </a:p>
          <a:p>
            <a:pPr marL="857250" lvl="1" indent="-400050" algn="just" fontAlgn="base">
              <a:buAutoNum type="romanLcParenBoth"/>
            </a:pPr>
            <a:r>
              <a:rPr lang="pt-BR" sz="1600" dirty="0"/>
              <a:t>outra infraestrutura de natureza singular utilizada para viabilizar as atividades de P&amp;D;</a:t>
            </a:r>
          </a:p>
          <a:p>
            <a:pPr marL="285750" indent="-285750" algn="just" fontAlgn="base">
              <a:buFont typeface="Arial" panose="020B0604020202020204" pitchFamily="34" charset="0"/>
              <a:buChar char="•"/>
            </a:pPr>
            <a:endParaRPr lang="pt-BR" sz="1600" dirty="0"/>
          </a:p>
          <a:p>
            <a:pPr marL="285750" indent="-285750" algn="just" fontAlgn="base">
              <a:buFont typeface="Arial" panose="020B0604020202020204" pitchFamily="34" charset="0"/>
              <a:buChar char="•"/>
            </a:pPr>
            <a:r>
              <a:rPr lang="pt-BR" sz="1600" dirty="0"/>
              <a:t>Exemplos de infraestruturas de pesquisa, identificados na base e utilizados na pesquisa: instalações de vários portes, laboratórios, plantas piloto, biotérios, salas limpas, redes de informática de alto desempenho, bases de dados, coleções, observatórios, telescópios, navios de pesquisa, reservas e estações experimentais, e outras mais específicas;</a:t>
            </a:r>
          </a:p>
          <a:p>
            <a:pPr marL="285750" indent="-285750" algn="just" fontAlgn="base">
              <a:buFont typeface="Arial" panose="020B0604020202020204" pitchFamily="34" charset="0"/>
              <a:buChar char="•"/>
            </a:pPr>
            <a:endParaRPr lang="pt-BR" sz="1600" dirty="0"/>
          </a:p>
          <a:p>
            <a:pPr marL="285750" indent="-285750" algn="just" fontAlgn="base">
              <a:buFont typeface="Arial" panose="020B0604020202020204" pitchFamily="34" charset="0"/>
              <a:buChar char="•"/>
            </a:pPr>
            <a:r>
              <a:rPr lang="pt-BR" sz="1600" dirty="0"/>
              <a:t>Muitas das infraestruturas estão estruturadas em um “</a:t>
            </a:r>
            <a:r>
              <a:rPr lang="pt-BR" sz="1600" dirty="0" err="1"/>
              <a:t>mix</a:t>
            </a:r>
            <a:r>
              <a:rPr lang="pt-BR" sz="1600" dirty="0"/>
              <a:t>”, com diversos tipos citados, podendo ter como fim a pesquisa de desenvolvimento, a prestação de serviços, ou suporte de ensino, uma vez que a múltipla atuação aos três propósitos é regra mais frequente. </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4226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65415" y="967062"/>
            <a:ext cx="8219901" cy="4549194"/>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CLASSIFICAÇÃO </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Para a normalização comparativa da atuação dos diversos laboratórios, foi utilizada a classificação de “Áreas do Conhecimento” do Conselho Nacional de Desenvolvimento Científico e Tecnológico (CNPq) e da Coordenação de Aperfeiçoamento de Pessoal de Nível Superior – (CAPES);</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 classificação das Áreas do Conhecimento – CNPq/CAPES apresenta uma hierarquização em quatro níveis, que vão do mais geral aos mais específicos, abrangendo 08 grandes áreas, 76 áreas e centenas de subáreas do conhecimento.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Apenas foram utilizadas para associação e classificação dos laboratórios por área de atuação e grande área, ou seja, níveis 1 e 2, servindo os demais 2 </a:t>
            </a:r>
            <a:r>
              <a:rPr lang="pt-BR" dirty="0" err="1">
                <a:latin typeface="Helvetica" panose="020B0604020202020204" pitchFamily="34" charset="0"/>
                <a:ea typeface="Times New Roman" panose="02020603050405020304" pitchFamily="18" charset="0"/>
                <a:cs typeface="Times New Roman" panose="02020603050405020304" pitchFamily="18" charset="0"/>
              </a:rPr>
              <a:t>subníveis</a:t>
            </a:r>
            <a:r>
              <a:rPr lang="pt-BR" dirty="0">
                <a:latin typeface="Helvetica" panose="020B0604020202020204" pitchFamily="34" charset="0"/>
                <a:ea typeface="Times New Roman" panose="02020603050405020304" pitchFamily="18" charset="0"/>
                <a:cs typeface="Times New Roman" panose="02020603050405020304" pitchFamily="18" charset="0"/>
              </a:rPr>
              <a:t> para consulta e orientação de associação em áreas dos níveis mais abrangentes.</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4284118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65415" y="967062"/>
            <a:ext cx="8219901" cy="3956468"/>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PREPARO DOS DADOS</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Coletadas as extensivas informações de quase 3.700 unidades de infraestrutura de pesquisa;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As áreas de atuação foram normalizadas para termos simples, uma vez que a base é livre para o preenchimento de informações relativas à “área de atuação”, e permite o cadastro de qualquer número de áreas, capturando a grande diversidade nas atribuições;</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Foram simplificados das </a:t>
            </a:r>
            <a:r>
              <a:rPr lang="pt-BR" dirty="0"/>
              <a:t>infraestruturas de pesquisa a </a:t>
            </a:r>
            <a:r>
              <a:rPr lang="pt-BR" dirty="0">
                <a:latin typeface="Helvetica" panose="020B0604020202020204" pitchFamily="34" charset="0"/>
                <a:ea typeface="Times New Roman" panose="02020603050405020304" pitchFamily="18" charset="0"/>
                <a:cs typeface="Times New Roman" panose="02020603050405020304" pitchFamily="18" charset="0"/>
              </a:rPr>
              <a:t>“área de atuação” em 1935 termos, associados a 74 “áreas do conhecimento” da classificação CNPq/CAPES e que por sua vez são organizadas nas 8 Grandes Áreas do conhecimento.</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19582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p:cNvGraphicFramePr>
          <p:nvPr>
            <p:extLst>
              <p:ext uri="{D42A27DB-BD31-4B8C-83A1-F6EECF244321}">
                <p14:modId xmlns:p14="http://schemas.microsoft.com/office/powerpoint/2010/main" val="1634047720"/>
              </p:ext>
            </p:extLst>
          </p:nvPr>
        </p:nvGraphicFramePr>
        <p:xfrm>
          <a:off x="267179" y="388079"/>
          <a:ext cx="10118392" cy="62895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677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527363" y="536086"/>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b="1" noProof="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noProof="0" dirty="0">
                <a:solidFill>
                  <a:srgbClr val="6964B6"/>
                </a:solidFill>
              </a:rPr>
              <a:t>Grade Área do Conhecimento – </a:t>
            </a:r>
            <a:r>
              <a:rPr lang="pt-BR" sz="2000" b="1" cap="all" spc="50" noProof="0" dirty="0">
                <a:solidFill>
                  <a:srgbClr val="6964B6"/>
                </a:solidFill>
              </a:rPr>
              <a:t>RORAIMA</a:t>
            </a:r>
            <a:endParaRPr lang="pt-BR" sz="2000" b="1" noProof="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2970853291"/>
              </p:ext>
            </p:extLst>
          </p:nvPr>
        </p:nvGraphicFramePr>
        <p:xfrm>
          <a:off x="527362" y="1308846"/>
          <a:ext cx="9441391" cy="50471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3878030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595618" y="536086"/>
            <a:ext cx="8295463"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b="1" noProof="0" dirty="0">
                <a:solidFill>
                  <a:srgbClr val="6964B6"/>
                </a:solidFill>
              </a:rPr>
              <a:t>INFRAESTRUTURA</a:t>
            </a:r>
            <a:r>
              <a:rPr lang="pt-BR" sz="2000" b="1" baseline="0" noProof="0" dirty="0">
                <a:solidFill>
                  <a:srgbClr val="6964B6"/>
                </a:solidFill>
              </a:rPr>
              <a:t> DE PESQUISA BRASILEIRA</a:t>
            </a:r>
            <a:r>
              <a:rPr lang="pt-BR" sz="2000" b="1" noProof="0" dirty="0">
                <a:solidFill>
                  <a:srgbClr val="6964B6"/>
                </a:solidFill>
              </a:rPr>
              <a:t> – </a:t>
            </a:r>
            <a:r>
              <a:rPr lang="pt-BR" sz="2000" b="1" noProof="0" dirty="0" err="1">
                <a:solidFill>
                  <a:srgbClr val="6964B6"/>
                </a:solidFill>
              </a:rPr>
              <a:t>pnipe</a:t>
            </a:r>
            <a:r>
              <a:rPr lang="pt-BR" sz="2000" b="1" noProof="0" dirty="0">
                <a:solidFill>
                  <a:srgbClr val="6964B6"/>
                </a:solidFill>
              </a:rPr>
              <a:t> </a:t>
            </a:r>
          </a:p>
          <a:p>
            <a:pPr algn="ctr">
              <a:defRPr sz="1400" b="1" i="0" u="none" strike="noStrike" kern="1200" cap="all" spc="50" baseline="0">
                <a:solidFill>
                  <a:srgbClr val="6964B6"/>
                </a:solidFill>
                <a:latin typeface="+mn-lt"/>
                <a:ea typeface="+mn-ea"/>
                <a:cs typeface="+mn-cs"/>
              </a:defRPr>
            </a:pPr>
            <a:r>
              <a:rPr lang="pt-BR" sz="2000" b="1" noProof="0" dirty="0">
                <a:solidFill>
                  <a:srgbClr val="6964B6"/>
                </a:solidFill>
              </a:rPr>
              <a:t>atuação por Grande Área do Conhecimento </a:t>
            </a:r>
            <a:r>
              <a:rPr lang="pt-BR" sz="2000" b="1" dirty="0">
                <a:solidFill>
                  <a:srgbClr val="6964B6"/>
                </a:solidFill>
              </a:rPr>
              <a:t>– </a:t>
            </a:r>
            <a:r>
              <a:rPr lang="pt-BR" sz="2000" b="1" cap="all" spc="50" dirty="0">
                <a:solidFill>
                  <a:srgbClr val="6964B6"/>
                </a:solidFill>
              </a:rPr>
              <a:t>RORAIMA</a:t>
            </a:r>
            <a:endParaRPr lang="pt-BR" sz="2000" b="1" noProof="0" dirty="0">
              <a:solidFill>
                <a:srgbClr val="6964B6"/>
              </a:solidFill>
            </a:endParaRPr>
          </a:p>
        </p:txBody>
      </p:sp>
      <p:graphicFrame>
        <p:nvGraphicFramePr>
          <p:cNvPr id="5" name="Gráfico 4"/>
          <p:cNvGraphicFramePr>
            <a:graphicFrameLocks/>
          </p:cNvGraphicFramePr>
          <p:nvPr>
            <p:extLst>
              <p:ext uri="{D42A27DB-BD31-4B8C-83A1-F6EECF244321}">
                <p14:modId xmlns:p14="http://schemas.microsoft.com/office/powerpoint/2010/main" val="1354375240"/>
              </p:ext>
            </p:extLst>
          </p:nvPr>
        </p:nvGraphicFramePr>
        <p:xfrm>
          <a:off x="595618" y="1740257"/>
          <a:ext cx="8955742" cy="45988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058849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ado">
  <a:themeElements>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0.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2.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3.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4.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5.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6.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7.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8.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9.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11902</TotalTime>
  <Words>1225</Words>
  <Application>Microsoft Office PowerPoint</Application>
  <PresentationFormat>Widescreen</PresentationFormat>
  <Paragraphs>85</Paragraphs>
  <Slides>20</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20</vt:i4>
      </vt:variant>
    </vt:vector>
  </HeadingPairs>
  <TitlesOfParts>
    <vt:vector size="27" baseType="lpstr">
      <vt:lpstr>Arial</vt:lpstr>
      <vt:lpstr>Calibri</vt:lpstr>
      <vt:lpstr>Helvetica</vt:lpstr>
      <vt:lpstr>Times New Roman</vt:lpstr>
      <vt:lpstr>Trebuchet MS</vt:lpstr>
      <vt:lpstr>Wingdings 3</vt:lpstr>
      <vt:lpstr>Facetado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Thalyta Alessandra Rodrigues de Moura</dc:creator>
  <cp:lastModifiedBy>Simone Rosa Begotto Curvo</cp:lastModifiedBy>
  <cp:revision>104</cp:revision>
  <cp:lastPrinted>2023-10-24T21:57:06Z</cp:lastPrinted>
  <dcterms:created xsi:type="dcterms:W3CDTF">2023-10-03T14:54:53Z</dcterms:created>
  <dcterms:modified xsi:type="dcterms:W3CDTF">2025-04-15T17:53:49Z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2025-04-15T17:53:25Z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bea6516b-68f0-4b48-8d01-bd769a13f065</vt:lpwstr>
  </property>
  <property fmtid="{D5CDD505-2E9C-101B-9397-08002B2CF9AE}" pid="7" name="MSIP_Label_defa4170-0d19-0005-0004-bc88714345d2_ActionId">
    <vt:lpwstr>ef5ab3c9-7c45-4f52-809a-445d30f9f299</vt:lpwstr>
  </property>
  <property fmtid="{D5CDD505-2E9C-101B-9397-08002B2CF9AE}" pid="8" name="MSIP_Label_defa4170-0d19-0005-0004-bc88714345d2_ContentBits">
    <vt:lpwstr>0</vt:lpwstr>
  </property>
  <property fmtid="{D5CDD505-2E9C-101B-9397-08002B2CF9AE}" pid="9" name="MSIP_Label_defa4170-0d19-0005-0004-bc88714345d2_Tag">
    <vt:lpwstr>10, 3, 0, 1</vt:lpwstr>
  </property>
</Properties>
</file>